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1502">
          <p15:clr>
            <a:srgbClr val="A4A3A4"/>
          </p15:clr>
        </p15:guide>
      </p15:sldGuideLst>
    </p:ext>
    <p:ext uri="http://customooxmlschemas.google.com/">
      <go:slidesCustomData xmlns:go="http://customooxmlschemas.google.com/" r:id="rId27" roundtripDataSignature="AMtx7mjH0aSUa7lhpEQPKWYCQC25bJi2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150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503fc2fdc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3503fc2fdc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13503fc2fdc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bf0ac4238c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bf0ac4238c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1bf0ac4238c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503fc2fd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13503fc2fd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13503fc2fdc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2fd641a2a3_0_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2fd641a2a3_0_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12fd641a2a3_0_6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fd641a2a3_0_6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2fd641a2a3_0_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12fd641a2a3_0_6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3cd20934b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13cd20934b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cd20934b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13cd20934b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13cd20934b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fd641a2a3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12fd641a2a3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g12fd641a2a3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bf0ac4238c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1bf0ac4238c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fd641a2a3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2fd641a2a3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12fd641a2a3_0_2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ru-R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bf0ac4238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bf0ac4238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1bf0ac4238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fd641a2a3_0_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12fd641a2a3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fd641a2a3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2fd641a2a3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12fd641a2a3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fd641a2a3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2fd641a2a3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12fd641a2a3_0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bf0ac4238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bf0ac4238c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bf0ac4238c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ru-R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503fc2fd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13503fc2fd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13503fc2fdc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1" name="Shape 21"/>
        <p:cNvGrpSpPr/>
        <p:nvPr/>
      </p:nvGrpSpPr>
      <p:grpSpPr>
        <a:xfrm>
          <a:off x="0" y="0"/>
          <a:ext cx="0" cy="0"/>
          <a:chOff x="0" y="0"/>
          <a:chExt cx="0" cy="0"/>
        </a:xfrm>
      </p:grpSpPr>
      <p:sp>
        <p:nvSpPr>
          <p:cNvPr id="22" name="Google Shape;2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5" name="Shape 25"/>
        <p:cNvGrpSpPr/>
        <p:nvPr/>
      </p:nvGrpSpPr>
      <p:grpSpPr>
        <a:xfrm>
          <a:off x="0" y="0"/>
          <a:ext cx="0" cy="0"/>
          <a:chOff x="0" y="0"/>
          <a:chExt cx="0" cy="0"/>
        </a:xfrm>
      </p:grpSpPr>
      <p:sp>
        <p:nvSpPr>
          <p:cNvPr id="26" name="Google Shape;2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2.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mailto:info@dpa.gov.kg" TargetMode="External"/><Relationship Id="rId4" Type="http://schemas.openxmlformats.org/officeDocument/2006/relationships/image" Target="../media/image21.pn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6.jp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18075" y="3249884"/>
            <a:ext cx="12192000" cy="154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88673" y="4798765"/>
            <a:ext cx="64512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ru-RU" sz="4000" u="none" cap="none" strike="noStrike">
                <a:solidFill>
                  <a:srgbClr val="0D4D97"/>
                </a:solidFill>
                <a:latin typeface="Arial"/>
                <a:ea typeface="Arial"/>
                <a:cs typeface="Arial"/>
                <a:sym typeface="Arial"/>
              </a:rPr>
              <a:t>Кыргызской Республике</a:t>
            </a:r>
            <a:endParaRPr b="1" i="0" sz="4000" u="none" cap="none" strike="noStrike">
              <a:solidFill>
                <a:srgbClr val="0D4D97"/>
              </a:solidFill>
              <a:latin typeface="Arial"/>
              <a:ea typeface="Arial"/>
              <a:cs typeface="Arial"/>
              <a:sym typeface="Arial"/>
            </a:endParaRPr>
          </a:p>
        </p:txBody>
      </p:sp>
      <p:sp>
        <p:nvSpPr>
          <p:cNvPr id="91" name="Google Shape;91;p1"/>
          <p:cNvSpPr/>
          <p:nvPr/>
        </p:nvSpPr>
        <p:spPr>
          <a:xfrm>
            <a:off x="594150" y="3988399"/>
            <a:ext cx="9115500"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92" name="Google Shape;92;p1"/>
          <p:cNvSpPr/>
          <p:nvPr/>
        </p:nvSpPr>
        <p:spPr>
          <a:xfrm>
            <a:off x="10414181" y="4473369"/>
            <a:ext cx="1760400"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93" name="Google Shape;93;p1"/>
          <p:cNvSpPr/>
          <p:nvPr/>
        </p:nvSpPr>
        <p:spPr>
          <a:xfrm rot="2018858">
            <a:off x="9611934" y="4230189"/>
            <a:ext cx="898781" cy="72056"/>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94" name="Google Shape;94;p1"/>
          <p:cNvSpPr/>
          <p:nvPr/>
        </p:nvSpPr>
        <p:spPr>
          <a:xfrm>
            <a:off x="362239" y="3896901"/>
            <a:ext cx="255000" cy="255000"/>
          </a:xfrm>
          <a:prstGeom prst="ellipse">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0D4D97"/>
              </a:highlight>
              <a:latin typeface="Calibri"/>
              <a:ea typeface="Calibri"/>
              <a:cs typeface="Calibri"/>
              <a:sym typeface="Calibri"/>
            </a:endParaRPr>
          </a:p>
        </p:txBody>
      </p:sp>
      <p:sp>
        <p:nvSpPr>
          <p:cNvPr id="95" name="Google Shape;95;p1"/>
          <p:cNvSpPr/>
          <p:nvPr/>
        </p:nvSpPr>
        <p:spPr>
          <a:xfrm>
            <a:off x="288000" y="3478763"/>
            <a:ext cx="11616000"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ru-RU" sz="3400" u="none" cap="none" strike="noStrike">
                <a:solidFill>
                  <a:srgbClr val="0D4D97"/>
                </a:solidFill>
                <a:latin typeface="Arial"/>
                <a:ea typeface="Arial"/>
                <a:cs typeface="Arial"/>
                <a:sym typeface="Arial"/>
              </a:rPr>
              <a:t>ЖЕКЕ МААЛМАТТАРДЫ КОРГОО БОЮНЧА АГЕНТТИК</a:t>
            </a:r>
            <a:endParaRPr b="1" i="0" sz="3400" u="none" cap="none" strike="noStrike">
              <a:solidFill>
                <a:srgbClr val="0D4D97"/>
              </a:solidFill>
              <a:latin typeface="Arial"/>
              <a:ea typeface="Arial"/>
              <a:cs typeface="Arial"/>
              <a:sym typeface="Arial"/>
            </a:endParaRPr>
          </a:p>
        </p:txBody>
      </p:sp>
      <p:sp>
        <p:nvSpPr>
          <p:cNvPr id="96" name="Google Shape;96;p1"/>
          <p:cNvSpPr/>
          <p:nvPr/>
        </p:nvSpPr>
        <p:spPr>
          <a:xfrm>
            <a:off x="0" y="12899"/>
            <a:ext cx="12192000" cy="1320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txBox="1"/>
          <p:nvPr>
            <p:ph type="title"/>
          </p:nvPr>
        </p:nvSpPr>
        <p:spPr>
          <a:xfrm>
            <a:off x="6749900" y="166925"/>
            <a:ext cx="4526100" cy="10371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07000"/>
              </a:lnSpc>
              <a:spcBef>
                <a:spcPts val="0"/>
              </a:spcBef>
              <a:spcAft>
                <a:spcPts val="0"/>
              </a:spcAft>
              <a:buClr>
                <a:schemeClr val="dk1"/>
              </a:buClr>
              <a:buSzPts val="1100"/>
              <a:buFont typeface="Arial"/>
              <a:buNone/>
            </a:pPr>
            <a:r>
              <a:rPr b="1" lang="ru-RU" sz="1450">
                <a:solidFill>
                  <a:srgbClr val="0D4D97"/>
                </a:solidFill>
                <a:latin typeface="Arial"/>
                <a:ea typeface="Arial"/>
                <a:cs typeface="Arial"/>
                <a:sym typeface="Arial"/>
              </a:rPr>
              <a:t>ГОСУДАРСТВЕННОЕ АГЕНТСТВО ПО ЗАЩИТЕ ПЕРСОНАЛЬНЫХ ДАННЫХ ПРИ КАБИНЕТЕ МИНИСТРОВ КЫРГЫЗСКОЙ РЕСПУБЛИКИ</a:t>
            </a:r>
            <a:endParaRPr sz="2780">
              <a:solidFill>
                <a:srgbClr val="0D4D97"/>
              </a:solidFill>
              <a:latin typeface="Arial"/>
              <a:ea typeface="Arial"/>
              <a:cs typeface="Arial"/>
              <a:sym typeface="Arial"/>
            </a:endParaRPr>
          </a:p>
        </p:txBody>
      </p:sp>
      <p:sp>
        <p:nvSpPr>
          <p:cNvPr id="98" name="Google Shape;98;p1"/>
          <p:cNvSpPr txBox="1"/>
          <p:nvPr>
            <p:ph type="title"/>
          </p:nvPr>
        </p:nvSpPr>
        <p:spPr>
          <a:xfrm>
            <a:off x="322475" y="154350"/>
            <a:ext cx="4987800" cy="10371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lnSpc>
                <a:spcPct val="115000"/>
              </a:lnSpc>
              <a:spcBef>
                <a:spcPts val="1200"/>
              </a:spcBef>
              <a:spcAft>
                <a:spcPts val="1200"/>
              </a:spcAft>
              <a:buClr>
                <a:schemeClr val="dk1"/>
              </a:buClr>
              <a:buSzPts val="1100"/>
              <a:buFont typeface="Arial"/>
              <a:buNone/>
            </a:pPr>
            <a:r>
              <a:rPr b="1" lang="ru-RU" sz="1350">
                <a:solidFill>
                  <a:srgbClr val="0D4D97"/>
                </a:solidFill>
                <a:latin typeface="Arial"/>
                <a:ea typeface="Arial"/>
                <a:cs typeface="Arial"/>
                <a:sym typeface="Arial"/>
              </a:rPr>
              <a:t>КЫРГЫЗ РЕСПУБЛИКАСЫНЫН МИНИСТРЛЕР КАБИНЕТИНЕ КАРАШТУУ ЖЕКЕ МААЛЫМАТТАРДЫ КОРГОО БОЮНЧА МАМЛЕКЕТТИК АГЕНТТИК</a:t>
            </a:r>
            <a:endParaRPr b="1" sz="1750">
              <a:solidFill>
                <a:srgbClr val="0D4D97"/>
              </a:solidFill>
              <a:latin typeface="Arial"/>
              <a:ea typeface="Arial"/>
              <a:cs typeface="Arial"/>
              <a:sym typeface="Arial"/>
            </a:endParaRPr>
          </a:p>
        </p:txBody>
      </p:sp>
      <p:pic>
        <p:nvPicPr>
          <p:cNvPr id="99" name="Google Shape;99;p1"/>
          <p:cNvPicPr preferRelativeResize="0"/>
          <p:nvPr/>
        </p:nvPicPr>
        <p:blipFill rotWithShape="1">
          <a:blip r:embed="rId3">
            <a:alphaModFix/>
          </a:blip>
          <a:srcRect b="0" l="3069" r="3069" t="0"/>
          <a:stretch/>
        </p:blipFill>
        <p:spPr>
          <a:xfrm>
            <a:off x="5235650" y="-138775"/>
            <a:ext cx="1453776" cy="1548900"/>
          </a:xfrm>
          <a:prstGeom prst="rect">
            <a:avLst/>
          </a:prstGeom>
          <a:noFill/>
          <a:ln>
            <a:noFill/>
          </a:ln>
        </p:spPr>
      </p:pic>
      <p:sp>
        <p:nvSpPr>
          <p:cNvPr id="100" name="Google Shape;100;p1"/>
          <p:cNvSpPr/>
          <p:nvPr/>
        </p:nvSpPr>
        <p:spPr>
          <a:xfrm flipH="1">
            <a:off x="2003000" y="5015174"/>
            <a:ext cx="7824300" cy="66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1" i="0" sz="3400" u="none" cap="none" strike="noStrike">
              <a:solidFill>
                <a:schemeClr val="lt1"/>
              </a:solidFill>
              <a:latin typeface="Arial"/>
              <a:ea typeface="Arial"/>
              <a:cs typeface="Arial"/>
              <a:sym typeface="Arial"/>
            </a:endParaRPr>
          </a:p>
        </p:txBody>
      </p:sp>
      <p:sp>
        <p:nvSpPr>
          <p:cNvPr id="101" name="Google Shape;101;p1"/>
          <p:cNvSpPr/>
          <p:nvPr/>
        </p:nvSpPr>
        <p:spPr>
          <a:xfrm>
            <a:off x="4651838" y="59884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 2022 жыл</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3503fc2fdc_0_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08" name="Google Shape;208;g13503fc2fdc_0_36"/>
          <p:cNvPicPr preferRelativeResize="0"/>
          <p:nvPr/>
        </p:nvPicPr>
        <p:blipFill rotWithShape="1">
          <a:blip r:embed="rId3">
            <a:alphaModFix/>
          </a:blip>
          <a:srcRect b="2009" l="0" r="0" t="9447"/>
          <a:stretch/>
        </p:blipFill>
        <p:spPr>
          <a:xfrm>
            <a:off x="1843950" y="672813"/>
            <a:ext cx="3166449" cy="5861376"/>
          </a:xfrm>
          <a:prstGeom prst="rect">
            <a:avLst/>
          </a:prstGeom>
          <a:noFill/>
          <a:ln>
            <a:noFill/>
          </a:ln>
        </p:spPr>
      </p:pic>
      <p:pic>
        <p:nvPicPr>
          <p:cNvPr id="209" name="Google Shape;209;g13503fc2fdc_0_36"/>
          <p:cNvPicPr preferRelativeResize="0"/>
          <p:nvPr/>
        </p:nvPicPr>
        <p:blipFill rotWithShape="1">
          <a:blip r:embed="rId4">
            <a:alphaModFix/>
          </a:blip>
          <a:srcRect b="0" l="0" r="0" t="0"/>
          <a:stretch/>
        </p:blipFill>
        <p:spPr>
          <a:xfrm>
            <a:off x="6721150" y="726362"/>
            <a:ext cx="3494149" cy="5754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bf0ac4238c_0_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ru-RU">
                <a:solidFill>
                  <a:schemeClr val="lt1"/>
                </a:solidFill>
              </a:rPr>
              <a:t>К</a:t>
            </a:r>
            <a:r>
              <a:rPr lang="ru-RU">
                <a:solidFill>
                  <a:schemeClr val="lt1"/>
                </a:solidFill>
              </a:rPr>
              <a:t>есепеттери</a:t>
            </a:r>
            <a:endParaRPr>
              <a:solidFill>
                <a:schemeClr val="lt1"/>
              </a:solidFill>
            </a:endParaRPr>
          </a:p>
        </p:txBody>
      </p:sp>
      <p:sp>
        <p:nvSpPr>
          <p:cNvPr id="216" name="Google Shape;216;g1bf0ac4238c_0_25"/>
          <p:cNvSpPr txBox="1"/>
          <p:nvPr>
            <p:ph idx="1" type="body"/>
          </p:nvPr>
        </p:nvSpPr>
        <p:spPr>
          <a:xfrm>
            <a:off x="838200" y="2087900"/>
            <a:ext cx="10515600" cy="2875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ru-RU">
                <a:solidFill>
                  <a:schemeClr val="lt1"/>
                </a:solidFill>
              </a:rPr>
              <a:t>Жеке маалыматтардын сыртка чыгып кетиши </a:t>
            </a:r>
            <a:r>
              <a:rPr lang="ru-RU">
                <a:solidFill>
                  <a:schemeClr val="lt1"/>
                </a:solidFill>
              </a:rPr>
              <a:t>жабырлануучулар үчүн </a:t>
            </a:r>
            <a:r>
              <a:rPr lang="ru-RU">
                <a:solidFill>
                  <a:schemeClr val="lt1"/>
                </a:solidFill>
              </a:rPr>
              <a:t>олуттуу</a:t>
            </a:r>
            <a:r>
              <a:rPr lang="ru-RU">
                <a:solidFill>
                  <a:schemeClr val="lt1"/>
                </a:solidFill>
              </a:rPr>
              <a:t> коркунуч болуп саналат</a:t>
            </a:r>
            <a:r>
              <a:rPr lang="ru-RU">
                <a:solidFill>
                  <a:schemeClr val="lt1"/>
                </a:solidFill>
              </a:rPr>
              <a:t>. Маалыматтын сыртка чыгып кетиши социалдык камсыздандыруу номерлеринен баштап банктык маалыматка чейин маалыматтардын баарын ачыкка чыгарышы мүмкүн. Кылмышкер бул маалыматтарды алгандан кийин, ар кандай</a:t>
            </a:r>
            <a:r>
              <a:rPr lang="ru-RU">
                <a:solidFill>
                  <a:schemeClr val="lt1"/>
                </a:solidFill>
              </a:rPr>
              <a:t> өзүнүн</a:t>
            </a:r>
            <a:r>
              <a:rPr lang="ru-RU">
                <a:solidFill>
                  <a:schemeClr val="lt1"/>
                </a:solidFill>
              </a:rPr>
              <a:t> кызыкчылык үчүн колдоно алат.</a:t>
            </a:r>
            <a:endParaRPr>
              <a:solidFill>
                <a:schemeClr val="lt1"/>
              </a:solidFill>
            </a:endParaRPr>
          </a:p>
        </p:txBody>
      </p:sp>
      <p:sp>
        <p:nvSpPr>
          <p:cNvPr id="217" name="Google Shape;217;g1bf0ac4238c_0_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3503fc2fdc_0_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24" name="Google Shape;224;g13503fc2fdc_0_10"/>
          <p:cNvSpPr txBox="1"/>
          <p:nvPr>
            <p:ph type="title"/>
          </p:nvPr>
        </p:nvSpPr>
        <p:spPr>
          <a:xfrm>
            <a:off x="200375" y="1632325"/>
            <a:ext cx="6879694" cy="288742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100"/>
              <a:buNone/>
            </a:pPr>
            <a:r>
              <a:rPr lang="ru-RU" sz="3200">
                <a:solidFill>
                  <a:schemeClr val="lt1"/>
                </a:solidFill>
                <a:latin typeface="Arial"/>
                <a:ea typeface="Arial"/>
                <a:cs typeface="Arial"/>
                <a:sym typeface="Arial"/>
              </a:rPr>
              <a:t>Эмне жумуштар аткарылды жана пландар </a:t>
            </a:r>
            <a:br>
              <a:rPr lang="ru-RU" sz="3200">
                <a:solidFill>
                  <a:schemeClr val="lt1"/>
                </a:solidFill>
                <a:latin typeface="Arial"/>
                <a:ea typeface="Arial"/>
                <a:cs typeface="Arial"/>
                <a:sym typeface="Arial"/>
              </a:rPr>
            </a:br>
            <a:endParaRPr sz="3200">
              <a:solidFill>
                <a:schemeClr val="lt1"/>
              </a:solidFill>
              <a:latin typeface="Arial"/>
              <a:ea typeface="Arial"/>
              <a:cs typeface="Arial"/>
              <a:sym typeface="Arial"/>
            </a:endParaRPr>
          </a:p>
        </p:txBody>
      </p:sp>
      <p:pic>
        <p:nvPicPr>
          <p:cNvPr id="225" name="Google Shape;225;g13503fc2fdc_0_10"/>
          <p:cNvPicPr preferRelativeResize="0"/>
          <p:nvPr/>
        </p:nvPicPr>
        <p:blipFill rotWithShape="1">
          <a:blip r:embed="rId3">
            <a:alphaModFix/>
          </a:blip>
          <a:srcRect b="0" l="0" r="0" t="0"/>
          <a:stretch/>
        </p:blipFill>
        <p:spPr>
          <a:xfrm>
            <a:off x="7186825" y="1345512"/>
            <a:ext cx="4166974" cy="4166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pic>
        <p:nvPicPr>
          <p:cNvPr id="231" name="Google Shape;231;p5"/>
          <p:cNvPicPr preferRelativeResize="0"/>
          <p:nvPr/>
        </p:nvPicPr>
        <p:blipFill>
          <a:blip r:embed="rId3">
            <a:alphaModFix/>
          </a:blip>
          <a:stretch>
            <a:fillRect/>
          </a:stretch>
        </p:blipFill>
        <p:spPr>
          <a:xfrm>
            <a:off x="1611775" y="793500"/>
            <a:ext cx="9139625" cy="5731275"/>
          </a:xfrm>
          <a:prstGeom prst="rect">
            <a:avLst/>
          </a:prstGeom>
          <a:noFill/>
          <a:ln>
            <a:noFill/>
          </a:ln>
        </p:spPr>
      </p:pic>
      <p:sp>
        <p:nvSpPr>
          <p:cNvPr id="232" name="Google Shape;232;p5"/>
          <p:cNvSpPr txBox="1"/>
          <p:nvPr/>
        </p:nvSpPr>
        <p:spPr>
          <a:xfrm>
            <a:off x="485175" y="59175"/>
            <a:ext cx="10594200" cy="79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ru-RU" sz="4400">
                <a:solidFill>
                  <a:schemeClr val="lt1"/>
                </a:solidFill>
                <a:latin typeface="Calibri"/>
                <a:ea typeface="Calibri"/>
                <a:cs typeface="Calibri"/>
                <a:sym typeface="Calibri"/>
              </a:rPr>
              <a:t>Статистика</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
          <p:cNvSpPr txBox="1"/>
          <p:nvPr>
            <p:ph type="title"/>
          </p:nvPr>
        </p:nvSpPr>
        <p:spPr>
          <a:xfrm>
            <a:off x="53400" y="87750"/>
            <a:ext cx="12085200" cy="1325700"/>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SzPts val="1620"/>
              <a:buNone/>
            </a:pPr>
            <a:r>
              <a:rPr lang="ru-RU" sz="3000">
                <a:solidFill>
                  <a:schemeClr val="lt1"/>
                </a:solidFill>
                <a:latin typeface="Arial"/>
                <a:ea typeface="Arial"/>
                <a:cs typeface="Arial"/>
                <a:sym typeface="Arial"/>
              </a:rPr>
              <a:t>ЖЕКЕ МААЛЫМАТТАРДЫ КИМ ЖЫЙНАЙТ?</a:t>
            </a:r>
            <a:r>
              <a:rPr b="1" lang="ru-RU" sz="3000">
                <a:solidFill>
                  <a:schemeClr val="lt1"/>
                </a:solidFill>
                <a:latin typeface="Arial"/>
                <a:ea typeface="Arial"/>
                <a:cs typeface="Arial"/>
                <a:sym typeface="Arial"/>
              </a:rPr>
              <a:t> </a:t>
            </a:r>
            <a:endParaRPr b="1" sz="3000">
              <a:solidFill>
                <a:schemeClr val="lt1"/>
              </a:solidFill>
              <a:latin typeface="Arial"/>
              <a:ea typeface="Arial"/>
              <a:cs typeface="Arial"/>
              <a:sym typeface="Arial"/>
            </a:endParaRPr>
          </a:p>
          <a:p>
            <a:pPr indent="0" lvl="0" marL="0" rtl="0" algn="ctr">
              <a:lnSpc>
                <a:spcPct val="150000"/>
              </a:lnSpc>
              <a:spcBef>
                <a:spcPts val="0"/>
              </a:spcBef>
              <a:spcAft>
                <a:spcPts val="0"/>
              </a:spcAft>
              <a:buSzPts val="1620"/>
              <a:buNone/>
            </a:pPr>
            <a:r>
              <a:rPr lang="ru-RU" sz="2400">
                <a:solidFill>
                  <a:schemeClr val="lt1"/>
                </a:solidFill>
              </a:rPr>
              <a:t>ЖЕКЕ МААЛЫМАТТАРДЫН МАССИВДЕРИНИН КАРМООЧУЛАРЫ (ЭЭЛЕРИНИН) РЕСТЕРИ</a:t>
            </a:r>
            <a:endParaRPr sz="2400">
              <a:solidFill>
                <a:schemeClr val="lt1"/>
              </a:solidFill>
            </a:endParaRPr>
          </a:p>
        </p:txBody>
      </p:sp>
      <p:sp>
        <p:nvSpPr>
          <p:cNvPr id="239" name="Google Shape;239;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40" name="Google Shape;240;p3"/>
          <p:cNvPicPr preferRelativeResize="0"/>
          <p:nvPr/>
        </p:nvPicPr>
        <p:blipFill rotWithShape="1">
          <a:blip r:embed="rId3">
            <a:alphaModFix/>
          </a:blip>
          <a:srcRect b="0" l="0" r="0" t="0"/>
          <a:stretch/>
        </p:blipFill>
        <p:spPr>
          <a:xfrm>
            <a:off x="138075" y="88912"/>
            <a:ext cx="654624" cy="654624"/>
          </a:xfrm>
          <a:prstGeom prst="rect">
            <a:avLst/>
          </a:prstGeom>
          <a:noFill/>
          <a:ln>
            <a:noFill/>
          </a:ln>
        </p:spPr>
      </p:pic>
      <p:pic>
        <p:nvPicPr>
          <p:cNvPr id="241" name="Google Shape;241;p3"/>
          <p:cNvPicPr preferRelativeResize="0"/>
          <p:nvPr/>
        </p:nvPicPr>
        <p:blipFill rotWithShape="1">
          <a:blip r:embed="rId4">
            <a:alphaModFix/>
          </a:blip>
          <a:srcRect b="0" l="0" r="0" t="0"/>
          <a:stretch/>
        </p:blipFill>
        <p:spPr>
          <a:xfrm>
            <a:off x="792688" y="1565850"/>
            <a:ext cx="10839935" cy="463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2fd641a2a3_0_6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248" name="Google Shape;248;g12fd641a2a3_0_627"/>
          <p:cNvSpPr txBox="1"/>
          <p:nvPr/>
        </p:nvSpPr>
        <p:spPr>
          <a:xfrm>
            <a:off x="617325" y="5425"/>
            <a:ext cx="11115900" cy="185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chemeClr val="dk1"/>
              </a:buClr>
              <a:buSzPts val="1100"/>
              <a:buFont typeface="Arial"/>
              <a:buNone/>
            </a:pPr>
            <a:r>
              <a:rPr b="0" i="0" lang="ru-RU" sz="2300" u="none" cap="none" strike="noStrike">
                <a:solidFill>
                  <a:schemeClr val="lt1"/>
                </a:solidFill>
                <a:latin typeface="Arial"/>
                <a:ea typeface="Arial"/>
                <a:cs typeface="Arial"/>
                <a:sym typeface="Arial"/>
              </a:rPr>
              <a:t>Медициналык клиникада «С. - бейтаптардын медициналык анализдери ачык түрдө көрсөтүлөт.</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100"/>
              <a:buFont typeface="Arial"/>
              <a:buNone/>
            </a:pPr>
            <a:r>
              <a:rPr b="0" i="0" lang="ru-RU" sz="2300" u="none" cap="none" strike="noStrike">
                <a:solidFill>
                  <a:schemeClr val="lt1"/>
                </a:solidFill>
                <a:latin typeface="Arial"/>
                <a:ea typeface="Arial"/>
                <a:cs typeface="Arial"/>
                <a:sym typeface="Arial"/>
              </a:rPr>
              <a:t>2 сурам жөнөтүлдү</a:t>
            </a:r>
            <a:endParaRPr b="0" i="0" sz="23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t/>
            </a:r>
            <a:endParaRPr b="0" i="0" sz="2300" u="none" cap="none" strike="noStrike">
              <a:solidFill>
                <a:schemeClr val="lt1"/>
              </a:solidFill>
              <a:latin typeface="Arial"/>
              <a:ea typeface="Arial"/>
              <a:cs typeface="Arial"/>
              <a:sym typeface="Arial"/>
            </a:endParaRPr>
          </a:p>
        </p:txBody>
      </p:sp>
      <p:pic>
        <p:nvPicPr>
          <p:cNvPr id="249" name="Google Shape;249;g12fd641a2a3_0_627"/>
          <p:cNvPicPr preferRelativeResize="0"/>
          <p:nvPr/>
        </p:nvPicPr>
        <p:blipFill rotWithShape="1">
          <a:blip r:embed="rId3">
            <a:alphaModFix/>
          </a:blip>
          <a:srcRect b="0" l="0" r="0" t="0"/>
          <a:stretch/>
        </p:blipFill>
        <p:spPr>
          <a:xfrm>
            <a:off x="1043950" y="1491925"/>
            <a:ext cx="9562949" cy="4986200"/>
          </a:xfrm>
          <a:prstGeom prst="rect">
            <a:avLst/>
          </a:prstGeom>
          <a:noFill/>
          <a:ln cap="flat" cmpd="sng" w="9525">
            <a:solidFill>
              <a:srgbClr val="FDFDFD"/>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2fd641a2a3_0_6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56" name="Google Shape;256;g12fd641a2a3_0_636"/>
          <p:cNvPicPr preferRelativeResize="0"/>
          <p:nvPr/>
        </p:nvPicPr>
        <p:blipFill rotWithShape="1">
          <a:blip r:embed="rId3">
            <a:alphaModFix/>
          </a:blip>
          <a:srcRect b="12275" l="0" r="0" t="3007"/>
          <a:stretch/>
        </p:blipFill>
        <p:spPr>
          <a:xfrm>
            <a:off x="3758575" y="855950"/>
            <a:ext cx="7595226" cy="4846891"/>
          </a:xfrm>
          <a:prstGeom prst="rect">
            <a:avLst/>
          </a:prstGeom>
          <a:noFill/>
          <a:ln>
            <a:noFill/>
          </a:ln>
        </p:spPr>
      </p:pic>
      <p:sp>
        <p:nvSpPr>
          <p:cNvPr id="257" name="Google Shape;257;g12fd641a2a3_0_636"/>
          <p:cNvSpPr txBox="1"/>
          <p:nvPr>
            <p:ph idx="1" type="body"/>
          </p:nvPr>
        </p:nvSpPr>
        <p:spPr>
          <a:xfrm>
            <a:off x="638925" y="1245325"/>
            <a:ext cx="3057900" cy="2701500"/>
          </a:xfrm>
          <a:prstGeom prst="rect">
            <a:avLst/>
          </a:prstGeom>
          <a:solidFill>
            <a:srgbClr val="0B5394"/>
          </a:solid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Clr>
                <a:schemeClr val="dk1"/>
              </a:buClr>
              <a:buSzPts val="1100"/>
              <a:buFont typeface="Arial"/>
              <a:buNone/>
            </a:pPr>
            <a:r>
              <a:rPr lang="ru-RU" sz="1715">
                <a:solidFill>
                  <a:schemeClr val="lt1"/>
                </a:solidFill>
                <a:latin typeface="Arial"/>
                <a:ea typeface="Arial"/>
                <a:cs typeface="Arial"/>
                <a:sym typeface="Arial"/>
              </a:rPr>
              <a:t>2022-жылдын апрель айында Токмокто камактагы адам S.KG мобилдик тиркемеси аркылуу башка бирөөнүн жеке маалыматтарын колдонуп насыя алган.</a:t>
            </a:r>
            <a:endParaRPr sz="1715">
              <a:solidFill>
                <a:schemeClr val="lt1"/>
              </a:solidFill>
              <a:latin typeface="Arial"/>
              <a:ea typeface="Arial"/>
              <a:cs typeface="Arial"/>
              <a:sym typeface="Arial"/>
            </a:endParaRPr>
          </a:p>
          <a:p>
            <a:pPr indent="0" lvl="0" marL="0" rtl="0" algn="just">
              <a:lnSpc>
                <a:spcPct val="100000"/>
              </a:lnSpc>
              <a:spcBef>
                <a:spcPts val="1000"/>
              </a:spcBef>
              <a:spcAft>
                <a:spcPts val="0"/>
              </a:spcAft>
              <a:buClr>
                <a:schemeClr val="dk1"/>
              </a:buClr>
              <a:buSzPts val="1100"/>
              <a:buFont typeface="Arial"/>
              <a:buNone/>
            </a:pPr>
            <a:r>
              <a:rPr lang="ru-RU" sz="1715">
                <a:solidFill>
                  <a:schemeClr val="lt1"/>
                </a:solidFill>
                <a:latin typeface="Arial"/>
                <a:ea typeface="Arial"/>
                <a:cs typeface="Arial"/>
                <a:sym typeface="Arial"/>
              </a:rPr>
              <a:t>Ички иштер министрлиги менен иштешетилет.</a:t>
            </a:r>
            <a:endParaRPr sz="1715">
              <a:solidFill>
                <a:schemeClr val="lt1"/>
              </a:solidFill>
              <a:latin typeface="Arial"/>
              <a:ea typeface="Arial"/>
              <a:cs typeface="Arial"/>
              <a:sym typeface="Arial"/>
            </a:endParaRPr>
          </a:p>
          <a:p>
            <a:pPr indent="0" lvl="0" marL="0" rtl="0" algn="just">
              <a:lnSpc>
                <a:spcPct val="100000"/>
              </a:lnSpc>
              <a:spcBef>
                <a:spcPts val="1000"/>
              </a:spcBef>
              <a:spcAft>
                <a:spcPts val="0"/>
              </a:spcAft>
              <a:buClr>
                <a:schemeClr val="dk1"/>
              </a:buClr>
              <a:buSzPts val="1530"/>
              <a:buFont typeface="Arial"/>
              <a:buNone/>
            </a:pPr>
            <a:r>
              <a:t/>
            </a:r>
            <a:endParaRPr sz="1715">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13cd20934b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ru-RU">
                <a:solidFill>
                  <a:schemeClr val="lt1"/>
                </a:solidFill>
                <a:latin typeface="Times New Roman"/>
                <a:ea typeface="Times New Roman"/>
                <a:cs typeface="Times New Roman"/>
                <a:sym typeface="Times New Roman"/>
              </a:rPr>
              <a:t>Кармоочу ким?</a:t>
            </a:r>
            <a:endParaRPr>
              <a:solidFill>
                <a:schemeClr val="lt1"/>
              </a:solidFill>
              <a:latin typeface="Times New Roman"/>
              <a:ea typeface="Times New Roman"/>
              <a:cs typeface="Times New Roman"/>
              <a:sym typeface="Times New Roman"/>
            </a:endParaRPr>
          </a:p>
        </p:txBody>
      </p:sp>
      <p:sp>
        <p:nvSpPr>
          <p:cNvPr id="263" name="Google Shape;263;g13cd20934b3_0_8"/>
          <p:cNvSpPr txBox="1"/>
          <p:nvPr>
            <p:ph idx="1" type="body"/>
          </p:nvPr>
        </p:nvSpPr>
        <p:spPr>
          <a:xfrm>
            <a:off x="838200" y="1690825"/>
            <a:ext cx="10515600" cy="4820700"/>
          </a:xfrm>
          <a:prstGeom prst="rect">
            <a:avLst/>
          </a:prstGeom>
          <a:noFill/>
          <a:ln>
            <a:noFill/>
          </a:ln>
        </p:spPr>
        <p:txBody>
          <a:bodyPr anchorCtr="0" anchor="t" bIns="45700" lIns="91425" spcFirstLastPara="1" rIns="91425" wrap="square" tIns="45700">
            <a:normAutofit fontScale="92500"/>
          </a:bodyPr>
          <a:lstStyle/>
          <a:p>
            <a:pPr indent="0" lvl="0" marL="114300" rtl="0" algn="just">
              <a:lnSpc>
                <a:spcPct val="90000"/>
              </a:lnSpc>
              <a:spcBef>
                <a:spcPts val="1000"/>
              </a:spcBef>
              <a:spcAft>
                <a:spcPts val="0"/>
              </a:spcAft>
              <a:buSzPct val="75135"/>
              <a:buNone/>
            </a:pPr>
            <a:r>
              <a:rPr lang="ru-RU"/>
              <a:t> </a:t>
            </a:r>
            <a:r>
              <a:rPr lang="ru-RU" u="sng">
                <a:solidFill>
                  <a:schemeClr val="lt1"/>
                </a:solidFill>
                <a:latin typeface="Times New Roman"/>
                <a:ea typeface="Times New Roman"/>
                <a:cs typeface="Times New Roman"/>
                <a:sym typeface="Times New Roman"/>
              </a:rPr>
              <a:t>Жеке маалыматтардын массивинин кармоочусу (ээси) - </a:t>
            </a:r>
            <a:r>
              <a:rPr lang="ru-RU">
                <a:solidFill>
                  <a:schemeClr val="lt1"/>
                </a:solidFill>
                <a:latin typeface="Times New Roman"/>
                <a:ea typeface="Times New Roman"/>
                <a:cs typeface="Times New Roman"/>
                <a:sym typeface="Times New Roman"/>
              </a:rPr>
              <a:t>Мыйзамга ылайык жеке маалыматтардын чогултулушун, сакталышын, иштеп чыгышын жана пайдаланышын контролдогон, жеке маалыматтардын максатын жана категорияларын аныктоо ыйгарым укугу жүктөлгөн мамлекеттик бийлик органдары, жергиликтүү өз алдынча башкаруу органдары жана юридикалык жактар.</a:t>
            </a:r>
            <a:endParaRPr>
              <a:solidFill>
                <a:schemeClr val="lt1"/>
              </a:solidFill>
              <a:latin typeface="Times New Roman"/>
              <a:ea typeface="Times New Roman"/>
              <a:cs typeface="Times New Roman"/>
              <a:sym typeface="Times New Roman"/>
            </a:endParaRPr>
          </a:p>
          <a:p>
            <a:pPr indent="0" lvl="0" marL="114300" rtl="0" algn="just">
              <a:lnSpc>
                <a:spcPct val="90000"/>
              </a:lnSpc>
              <a:spcBef>
                <a:spcPts val="1000"/>
              </a:spcBef>
              <a:spcAft>
                <a:spcPts val="0"/>
              </a:spcAft>
              <a:buClr>
                <a:schemeClr val="dk1"/>
              </a:buClr>
              <a:buSzPct val="39285"/>
              <a:buFont typeface="Arial"/>
              <a:buNone/>
            </a:pPr>
            <a:r>
              <a:rPr lang="ru-RU">
                <a:solidFill>
                  <a:schemeClr val="lt1"/>
                </a:solidFill>
                <a:latin typeface="Times New Roman"/>
                <a:ea typeface="Times New Roman"/>
                <a:cs typeface="Times New Roman"/>
                <a:sym typeface="Times New Roman"/>
              </a:rPr>
              <a:t>«Жеке мүнөздүү маалымат жөнүндө» Мыйзамдын 16-беренесинин 2-бөлүгүнө ылайык</a:t>
            </a:r>
            <a:endParaRPr>
              <a:solidFill>
                <a:schemeClr val="lt1"/>
              </a:solidFill>
              <a:latin typeface="Times New Roman"/>
              <a:ea typeface="Times New Roman"/>
              <a:cs typeface="Times New Roman"/>
              <a:sym typeface="Times New Roman"/>
            </a:endParaRPr>
          </a:p>
          <a:p>
            <a:pPr indent="0" lvl="0" marL="114300" rtl="0" algn="just">
              <a:lnSpc>
                <a:spcPct val="90000"/>
              </a:lnSpc>
              <a:spcBef>
                <a:spcPts val="1000"/>
              </a:spcBef>
              <a:spcAft>
                <a:spcPts val="0"/>
              </a:spcAft>
              <a:buClr>
                <a:schemeClr val="dk1"/>
              </a:buClr>
              <a:buSzPct val="39285"/>
              <a:buFont typeface="Arial"/>
              <a:buNone/>
            </a:pPr>
            <a:r>
              <a:rPr lang="ru-RU">
                <a:solidFill>
                  <a:schemeClr val="lt1"/>
                </a:solidFill>
                <a:latin typeface="Times New Roman"/>
                <a:ea typeface="Times New Roman"/>
                <a:cs typeface="Times New Roman"/>
                <a:sym typeface="Times New Roman"/>
              </a:rPr>
              <a:t>Юридикалык жактар ​​ушул Мыйзамдын 30-беренесине ылайык жеке маалыматтардын массивдерин кармоочусу (ээси) катары ыйгарым укуктуу мамлекеттик органда каттоодон өткөндөн кийин жеке маалыматтар менен иштөөгө укуктуу.</a:t>
            </a:r>
            <a:endParaRPr>
              <a:solidFill>
                <a:schemeClr val="lt1"/>
              </a:solidFill>
              <a:latin typeface="Times New Roman"/>
              <a:ea typeface="Times New Roman"/>
              <a:cs typeface="Times New Roman"/>
              <a:sym typeface="Times New Roman"/>
            </a:endParaRPr>
          </a:p>
          <a:p>
            <a:pPr indent="0" lvl="0" marL="114300" rtl="0" algn="just">
              <a:lnSpc>
                <a:spcPct val="90000"/>
              </a:lnSpc>
              <a:spcBef>
                <a:spcPts val="1000"/>
              </a:spcBef>
              <a:spcAft>
                <a:spcPts val="0"/>
              </a:spcAft>
              <a:buSzPct val="75135"/>
              <a:buNone/>
            </a:pPr>
            <a:r>
              <a:t/>
            </a:r>
            <a:endParaRPr>
              <a:solidFill>
                <a:schemeClr val="lt1"/>
              </a:solidFill>
              <a:latin typeface="Times New Roman"/>
              <a:ea typeface="Times New Roman"/>
              <a:cs typeface="Times New Roman"/>
              <a:sym typeface="Times New Roman"/>
            </a:endParaRPr>
          </a:p>
        </p:txBody>
      </p:sp>
      <p:sp>
        <p:nvSpPr>
          <p:cNvPr id="264" name="Google Shape;264;g13cd20934b3_0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3cd20934b3_0_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ru-RU">
                <a:solidFill>
                  <a:srgbClr val="FDFDFD"/>
                </a:solidFill>
                <a:latin typeface="Times New Roman"/>
                <a:ea typeface="Times New Roman"/>
                <a:cs typeface="Times New Roman"/>
                <a:sym typeface="Times New Roman"/>
              </a:rPr>
              <a:t>Иштеп чыгуучу</a:t>
            </a:r>
            <a:endParaRPr/>
          </a:p>
        </p:txBody>
      </p:sp>
      <p:sp>
        <p:nvSpPr>
          <p:cNvPr id="271" name="Google Shape;271;g13cd20934b3_0_14"/>
          <p:cNvSpPr txBox="1"/>
          <p:nvPr>
            <p:ph idx="1" type="body"/>
          </p:nvPr>
        </p:nvSpPr>
        <p:spPr>
          <a:xfrm>
            <a:off x="6715925" y="1848001"/>
            <a:ext cx="4501500" cy="4603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b="1" lang="ru-RU">
                <a:solidFill>
                  <a:srgbClr val="FDFDFD"/>
                </a:solidFill>
                <a:latin typeface="Times New Roman"/>
                <a:ea typeface="Times New Roman"/>
                <a:cs typeface="Times New Roman"/>
                <a:sym typeface="Times New Roman"/>
              </a:rPr>
              <a:t>Иштеп чугуучу - жеке маалыматтарды кармоочу (ээси) аныктаган, аны менен түзүлгөн келишимдин негизинде жеке маалыматтарды иштеп чыгуучу жеке же юридикалык жак.</a:t>
            </a:r>
            <a:endParaRPr b="1" sz="4400">
              <a:solidFill>
                <a:srgbClr val="FDFDFD"/>
              </a:solidFill>
              <a:latin typeface="Times New Roman"/>
              <a:ea typeface="Times New Roman"/>
              <a:cs typeface="Times New Roman"/>
              <a:sym typeface="Times New Roman"/>
            </a:endParaRPr>
          </a:p>
        </p:txBody>
      </p:sp>
      <p:sp>
        <p:nvSpPr>
          <p:cNvPr id="272" name="Google Shape;272;g13cd20934b3_0_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73" name="Google Shape;273;g13cd20934b3_0_14"/>
          <p:cNvPicPr preferRelativeResize="0"/>
          <p:nvPr/>
        </p:nvPicPr>
        <p:blipFill rotWithShape="1">
          <a:blip r:embed="rId3">
            <a:alphaModFix/>
          </a:blip>
          <a:srcRect b="0" l="0" r="0" t="0"/>
          <a:stretch/>
        </p:blipFill>
        <p:spPr>
          <a:xfrm>
            <a:off x="455925" y="1690825"/>
            <a:ext cx="5221848" cy="4391951"/>
          </a:xfrm>
          <a:prstGeom prst="rect">
            <a:avLst/>
          </a:prstGeom>
          <a:noFill/>
          <a:ln>
            <a:noFill/>
          </a:ln>
          <a:effectLst>
            <a:reflection blurRad="0" dir="5400000" dist="38100" endA="0" endPos="30000" fadeDir="5400012" kx="0" rotWithShape="0" algn="bl" stA="10000"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
        <p:nvSpPr>
          <p:cNvPr id="279" name="Google Shape;279;p6"/>
          <p:cNvSpPr/>
          <p:nvPr/>
        </p:nvSpPr>
        <p:spPr>
          <a:xfrm>
            <a:off x="1585550" y="1447325"/>
            <a:ext cx="8969100" cy="4755300"/>
          </a:xfrm>
          <a:prstGeom prst="rect">
            <a:avLst/>
          </a:prstGeom>
          <a:noFill/>
          <a:ln>
            <a:noFill/>
          </a:ln>
        </p:spPr>
        <p:txBody>
          <a:bodyPr anchorCtr="0" anchor="ctr" bIns="45700" lIns="91425" spcFirstLastPara="1" rIns="91425" wrap="square" tIns="0">
            <a:spAutoFit/>
          </a:bodyPr>
          <a:lstStyle/>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Дарек: </a:t>
            </a:r>
            <a:r>
              <a:rPr b="0" i="0" lang="ru-RU" sz="3000" u="none" cap="none" strike="noStrike">
                <a:solidFill>
                  <a:schemeClr val="lt1"/>
                </a:solidFill>
                <a:latin typeface="Arial"/>
                <a:ea typeface="Arial"/>
                <a:cs typeface="Arial"/>
                <a:sym typeface="Arial"/>
              </a:rPr>
              <a:t>Бишкек шаары, Чүй пр., 265а (Улуттук илимдер академиясынын имараты, 2-кабат, батыш канаты)</a:t>
            </a:r>
            <a:endParaRPr b="0"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rgbClr val="FFFFFF"/>
                </a:solidFill>
                <a:latin typeface="Arial"/>
                <a:ea typeface="Arial"/>
                <a:cs typeface="Arial"/>
                <a:sym typeface="Arial"/>
              </a:rPr>
              <a:t>Телефон: </a:t>
            </a:r>
            <a:r>
              <a:rPr lang="ru-RU" sz="3000">
                <a:solidFill>
                  <a:schemeClr val="lt1"/>
                </a:solidFill>
              </a:rPr>
              <a:t>+312 64 10 14, </a:t>
            </a:r>
            <a:r>
              <a:rPr b="0" i="0" lang="ru-RU" sz="3000" u="none" cap="none" strike="noStrike">
                <a:solidFill>
                  <a:srgbClr val="FFFFFF"/>
                </a:solidFill>
                <a:latin typeface="Arial"/>
                <a:ea typeface="Arial"/>
                <a:cs typeface="Arial"/>
                <a:sym typeface="Arial"/>
              </a:rPr>
              <a:t>+(996) 990 950 850</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sz="3000">
              <a:solidFill>
                <a:srgbClr val="FFFFFF"/>
              </a:solidFill>
            </a:endParaRPr>
          </a:p>
          <a:p>
            <a:pPr indent="0" lvl="0" marL="0" rtl="0" algn="l">
              <a:spcBef>
                <a:spcPts val="0"/>
              </a:spcBef>
              <a:spcAft>
                <a:spcPts val="0"/>
              </a:spcAft>
              <a:buClr>
                <a:schemeClr val="dk1"/>
              </a:buClr>
              <a:buFont typeface="Arial"/>
              <a:buNone/>
            </a:pPr>
            <a:r>
              <a:rPr b="1" lang="ru-RU" sz="3000">
                <a:solidFill>
                  <a:srgbClr val="F2F2F2"/>
                </a:solidFill>
              </a:rPr>
              <a:t>Сайт: </a:t>
            </a:r>
            <a:r>
              <a:rPr lang="ru-RU" sz="3000">
                <a:solidFill>
                  <a:srgbClr val="F2F2F2"/>
                </a:solidFill>
              </a:rPr>
              <a:t>https://dpa.gov.kg</a:t>
            </a:r>
            <a:endParaRPr sz="3000">
              <a:solidFill>
                <a:srgbClr val="FFFFFF"/>
              </a:solidFill>
            </a:endParaRPr>
          </a:p>
          <a:p>
            <a:pPr indent="0" lvl="0" marL="0" marR="0" rtl="0" algn="l">
              <a:lnSpc>
                <a:spcPct val="100000"/>
              </a:lnSpc>
              <a:spcBef>
                <a:spcPts val="0"/>
              </a:spcBef>
              <a:spcAft>
                <a:spcPts val="0"/>
              </a:spcAft>
              <a:buNone/>
            </a:pPr>
            <a:r>
              <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rgbClr val="FFFFFF"/>
                </a:solidFill>
                <a:latin typeface="Arial"/>
                <a:ea typeface="Arial"/>
                <a:cs typeface="Arial"/>
                <a:sym typeface="Arial"/>
              </a:rPr>
              <a:t>E-mail: </a:t>
            </a:r>
            <a:r>
              <a:rPr b="0" i="0" lang="ru-RU" sz="3000" u="none" cap="none" strike="noStrike">
                <a:solidFill>
                  <a:schemeClr val="lt1"/>
                </a:solidFill>
                <a:latin typeface="Arial"/>
                <a:ea typeface="Arial"/>
                <a:cs typeface="Arial"/>
                <a:sym typeface="Arial"/>
              </a:rPr>
              <a:t>info@dpa.gov.kg</a:t>
            </a:r>
            <a:endParaRPr sz="3000"/>
          </a:p>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6"/>
          <p:cNvSpPr/>
          <p:nvPr/>
        </p:nvSpPr>
        <p:spPr>
          <a:xfrm>
            <a:off x="2481943" y="512587"/>
            <a:ext cx="6831874" cy="477054"/>
          </a:xfrm>
          <a:prstGeom prst="rect">
            <a:avLst/>
          </a:prstGeom>
          <a:noFill/>
          <a:ln>
            <a:noFill/>
          </a:ln>
        </p:spPr>
        <p:txBody>
          <a:bodyPr anchorCtr="0" anchor="ctr" bIns="45700" lIns="91425" spcFirstLastPara="1" rIns="91425" wrap="square" tIns="0">
            <a:spAutoFit/>
          </a:bodyPr>
          <a:lstStyle/>
          <a:p>
            <a:pPr indent="0" lvl="0" marL="0" marR="0" rtl="0" algn="l">
              <a:lnSpc>
                <a:spcPct val="100000"/>
              </a:lnSpc>
              <a:spcBef>
                <a:spcPts val="0"/>
              </a:spcBef>
              <a:spcAft>
                <a:spcPts val="0"/>
              </a:spcAft>
              <a:buClr>
                <a:schemeClr val="lt1"/>
              </a:buClr>
              <a:buSzPts val="2800"/>
              <a:buFont typeface="Arial"/>
              <a:buNone/>
            </a:pPr>
            <a:r>
              <a:rPr b="1" i="0" lang="ru-RU" sz="3500" u="none" cap="none" strike="noStrike">
                <a:solidFill>
                  <a:schemeClr val="lt1"/>
                </a:solidFill>
                <a:latin typeface="Arial"/>
                <a:ea typeface="Arial"/>
                <a:cs typeface="Arial"/>
                <a:sym typeface="Arial"/>
              </a:rPr>
              <a:t>Биз</a:t>
            </a:r>
            <a:r>
              <a:rPr b="1" i="0" lang="ru-RU" sz="3500" u="none" cap="none" strike="noStrike">
                <a:solidFill>
                  <a:schemeClr val="lt1"/>
                </a:solidFill>
                <a:latin typeface="Arial"/>
                <a:ea typeface="Arial"/>
                <a:cs typeface="Arial"/>
                <a:sym typeface="Arial"/>
              </a:rPr>
              <a:t> менен байланышуу</a:t>
            </a:r>
            <a:endParaRPr b="1" i="0" sz="35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06" name="Shape 106"/>
        <p:cNvGrpSpPr/>
        <p:nvPr/>
      </p:nvGrpSpPr>
      <p:grpSpPr>
        <a:xfrm>
          <a:off x="0" y="0"/>
          <a:ext cx="0" cy="0"/>
          <a:chOff x="0" y="0"/>
          <a:chExt cx="0" cy="0"/>
        </a:xfrm>
      </p:grpSpPr>
      <p:sp>
        <p:nvSpPr>
          <p:cNvPr id="107" name="Google Shape;107;g12fd641a2a3_0_170"/>
          <p:cNvSpPr txBox="1"/>
          <p:nvPr>
            <p:ph type="title"/>
          </p:nvPr>
        </p:nvSpPr>
        <p:spPr>
          <a:xfrm>
            <a:off x="5323775" y="4333025"/>
            <a:ext cx="1950600" cy="67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520"/>
              <a:buFont typeface="Calibri"/>
              <a:buNone/>
            </a:pPr>
            <a:r>
              <a:rPr lang="ru-RU" sz="1920">
                <a:solidFill>
                  <a:schemeClr val="lt1"/>
                </a:solidFill>
                <a:latin typeface="Arial"/>
                <a:ea typeface="Arial"/>
                <a:cs typeface="Arial"/>
                <a:sym typeface="Arial"/>
              </a:rPr>
              <a:t>Жеке маалыматтар</a:t>
            </a:r>
            <a:endParaRPr sz="1920">
              <a:latin typeface="Arial"/>
              <a:ea typeface="Arial"/>
              <a:cs typeface="Arial"/>
              <a:sym typeface="Arial"/>
            </a:endParaRPr>
          </a:p>
        </p:txBody>
      </p:sp>
      <p:pic>
        <p:nvPicPr>
          <p:cNvPr id="108" name="Google Shape;108;g12fd641a2a3_0_170"/>
          <p:cNvPicPr preferRelativeResize="0"/>
          <p:nvPr/>
        </p:nvPicPr>
        <p:blipFill rotWithShape="1">
          <a:blip r:embed="rId3">
            <a:alphaModFix/>
          </a:blip>
          <a:srcRect b="0" l="0" r="0" t="0"/>
          <a:stretch/>
        </p:blipFill>
        <p:spPr>
          <a:xfrm>
            <a:off x="5378325" y="2548791"/>
            <a:ext cx="1877850" cy="1877850"/>
          </a:xfrm>
          <a:prstGeom prst="rect">
            <a:avLst/>
          </a:prstGeom>
          <a:noFill/>
          <a:ln>
            <a:noFill/>
          </a:ln>
        </p:spPr>
      </p:pic>
      <p:pic>
        <p:nvPicPr>
          <p:cNvPr id="109" name="Google Shape;109;g12fd641a2a3_0_170"/>
          <p:cNvPicPr preferRelativeResize="0"/>
          <p:nvPr/>
        </p:nvPicPr>
        <p:blipFill rotWithShape="1">
          <a:blip r:embed="rId4">
            <a:alphaModFix/>
          </a:blip>
          <a:srcRect b="0" l="0" r="0" t="0"/>
          <a:stretch/>
        </p:blipFill>
        <p:spPr>
          <a:xfrm>
            <a:off x="609263" y="836775"/>
            <a:ext cx="1174775" cy="1608125"/>
          </a:xfrm>
          <a:prstGeom prst="rect">
            <a:avLst/>
          </a:prstGeom>
          <a:noFill/>
          <a:ln>
            <a:noFill/>
          </a:ln>
        </p:spPr>
      </p:pic>
      <p:pic>
        <p:nvPicPr>
          <p:cNvPr id="110" name="Google Shape;110;g12fd641a2a3_0_170"/>
          <p:cNvPicPr preferRelativeResize="0"/>
          <p:nvPr/>
        </p:nvPicPr>
        <p:blipFill rotWithShape="1">
          <a:blip r:embed="rId5">
            <a:alphaModFix/>
          </a:blip>
          <a:srcRect b="0" l="0" r="0" t="0"/>
          <a:stretch/>
        </p:blipFill>
        <p:spPr>
          <a:xfrm>
            <a:off x="609263" y="2928652"/>
            <a:ext cx="1267176" cy="1267176"/>
          </a:xfrm>
          <a:prstGeom prst="rect">
            <a:avLst/>
          </a:prstGeom>
          <a:noFill/>
          <a:ln>
            <a:noFill/>
          </a:ln>
        </p:spPr>
      </p:pic>
      <p:pic>
        <p:nvPicPr>
          <p:cNvPr id="111" name="Google Shape;111;g12fd641a2a3_0_170"/>
          <p:cNvPicPr preferRelativeResize="0"/>
          <p:nvPr/>
        </p:nvPicPr>
        <p:blipFill rotWithShape="1">
          <a:blip r:embed="rId6">
            <a:alphaModFix/>
          </a:blip>
          <a:srcRect b="0" l="0" r="0" t="0"/>
          <a:stretch/>
        </p:blipFill>
        <p:spPr>
          <a:xfrm>
            <a:off x="10400900" y="836787"/>
            <a:ext cx="1372600" cy="1372600"/>
          </a:xfrm>
          <a:prstGeom prst="rect">
            <a:avLst/>
          </a:prstGeom>
          <a:noFill/>
          <a:ln>
            <a:noFill/>
          </a:ln>
        </p:spPr>
      </p:pic>
      <p:pic>
        <p:nvPicPr>
          <p:cNvPr id="112" name="Google Shape;112;g12fd641a2a3_0_170"/>
          <p:cNvPicPr preferRelativeResize="0"/>
          <p:nvPr/>
        </p:nvPicPr>
        <p:blipFill rotWithShape="1">
          <a:blip r:embed="rId7">
            <a:alphaModFix/>
          </a:blip>
          <a:srcRect b="0" l="0" r="0" t="0"/>
          <a:stretch/>
        </p:blipFill>
        <p:spPr>
          <a:xfrm>
            <a:off x="10474400" y="2919735"/>
            <a:ext cx="1267174" cy="1267174"/>
          </a:xfrm>
          <a:prstGeom prst="rect">
            <a:avLst/>
          </a:prstGeom>
          <a:noFill/>
          <a:ln>
            <a:noFill/>
          </a:ln>
        </p:spPr>
      </p:pic>
      <p:pic>
        <p:nvPicPr>
          <p:cNvPr id="113" name="Google Shape;113;g12fd641a2a3_0_170"/>
          <p:cNvPicPr preferRelativeResize="0"/>
          <p:nvPr/>
        </p:nvPicPr>
        <p:blipFill rotWithShape="1">
          <a:blip r:embed="rId8">
            <a:alphaModFix/>
          </a:blip>
          <a:srcRect b="0" l="0" r="0" t="0"/>
          <a:stretch/>
        </p:blipFill>
        <p:spPr>
          <a:xfrm>
            <a:off x="563076" y="4710799"/>
            <a:ext cx="1267174" cy="1267197"/>
          </a:xfrm>
          <a:prstGeom prst="rect">
            <a:avLst/>
          </a:prstGeom>
          <a:noFill/>
          <a:ln>
            <a:noFill/>
          </a:ln>
        </p:spPr>
      </p:pic>
      <p:pic>
        <p:nvPicPr>
          <p:cNvPr id="114" name="Google Shape;114;g12fd641a2a3_0_170"/>
          <p:cNvPicPr preferRelativeResize="0"/>
          <p:nvPr/>
        </p:nvPicPr>
        <p:blipFill rotWithShape="1">
          <a:blip r:embed="rId9">
            <a:alphaModFix/>
          </a:blip>
          <a:srcRect b="0" l="1950" r="1941" t="0"/>
          <a:stretch/>
        </p:blipFill>
        <p:spPr>
          <a:xfrm>
            <a:off x="10400902" y="4710795"/>
            <a:ext cx="1372600" cy="1372631"/>
          </a:xfrm>
          <a:prstGeom prst="rect">
            <a:avLst/>
          </a:prstGeom>
          <a:noFill/>
          <a:ln>
            <a:noFill/>
          </a:ln>
        </p:spPr>
      </p:pic>
      <p:cxnSp>
        <p:nvCxnSpPr>
          <p:cNvPr id="115" name="Google Shape;115;g12fd641a2a3_0_170"/>
          <p:cNvCxnSpPr/>
          <p:nvPr/>
        </p:nvCxnSpPr>
        <p:spPr>
          <a:xfrm>
            <a:off x="1943675" y="3544391"/>
            <a:ext cx="3011400" cy="9600"/>
          </a:xfrm>
          <a:prstGeom prst="straightConnector1">
            <a:avLst/>
          </a:prstGeom>
          <a:noFill/>
          <a:ln cap="flat" cmpd="sng" w="50800">
            <a:solidFill>
              <a:schemeClr val="accent1"/>
            </a:solidFill>
            <a:prstDash val="solid"/>
            <a:round/>
            <a:headEnd len="sm" w="sm" type="none"/>
            <a:tailEnd len="sm" w="sm" type="none"/>
          </a:ln>
        </p:spPr>
      </p:cxnSp>
      <p:cxnSp>
        <p:nvCxnSpPr>
          <p:cNvPr id="116" name="Google Shape;116;g12fd641a2a3_0_170"/>
          <p:cNvCxnSpPr/>
          <p:nvPr/>
        </p:nvCxnSpPr>
        <p:spPr>
          <a:xfrm>
            <a:off x="7602583" y="3596610"/>
            <a:ext cx="2789700" cy="9000"/>
          </a:xfrm>
          <a:prstGeom prst="straightConnector1">
            <a:avLst/>
          </a:prstGeom>
          <a:noFill/>
          <a:ln cap="flat" cmpd="sng" w="50800">
            <a:solidFill>
              <a:schemeClr val="accent1"/>
            </a:solidFill>
            <a:prstDash val="solid"/>
            <a:round/>
            <a:headEnd len="sm" w="sm" type="none"/>
            <a:tailEnd len="sm" w="sm" type="none"/>
          </a:ln>
        </p:spPr>
      </p:cxnSp>
      <p:sp>
        <p:nvSpPr>
          <p:cNvPr id="117" name="Google Shape;117;g12fd641a2a3_0_170"/>
          <p:cNvSpPr/>
          <p:nvPr/>
        </p:nvSpPr>
        <p:spPr>
          <a:xfrm>
            <a:off x="1761422" y="1716507"/>
            <a:ext cx="3594121" cy="1828800"/>
          </a:xfrm>
          <a:custGeom>
            <a:rect b="b" l="l" r="r" t="t"/>
            <a:pathLst>
              <a:path extrusionOk="0" h="1828800" w="3763478">
                <a:moveTo>
                  <a:pt x="0" y="0"/>
                </a:moveTo>
                <a:cubicBezTo>
                  <a:pt x="568693" y="41709"/>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9CC2E5"/>
              </a:solidFill>
              <a:latin typeface="Arial"/>
              <a:ea typeface="Arial"/>
              <a:cs typeface="Arial"/>
              <a:sym typeface="Arial"/>
            </a:endParaRPr>
          </a:p>
        </p:txBody>
      </p:sp>
      <p:sp>
        <p:nvSpPr>
          <p:cNvPr id="118" name="Google Shape;118;g12fd641a2a3_0_170"/>
          <p:cNvSpPr/>
          <p:nvPr/>
        </p:nvSpPr>
        <p:spPr>
          <a:xfrm flipH="1" rot="10800000">
            <a:off x="1846447" y="3555453"/>
            <a:ext cx="3518852" cy="1851660"/>
          </a:xfrm>
          <a:custGeom>
            <a:rect b="b" l="l" r="r" t="t"/>
            <a:pathLst>
              <a:path extrusionOk="0" h="1828800" w="3763478">
                <a:moveTo>
                  <a:pt x="0" y="0"/>
                </a:moveTo>
                <a:cubicBezTo>
                  <a:pt x="558919" y="40801"/>
                  <a:pt x="1029904" y="203734"/>
                  <a:pt x="1463041" y="471637"/>
                </a:cubicBezTo>
                <a:cubicBezTo>
                  <a:pt x="1896178" y="739540"/>
                  <a:pt x="2215415" y="1381226"/>
                  <a:pt x="2598821" y="1607420"/>
                </a:cubicBezTo>
                <a:cubicBezTo>
                  <a:pt x="2982227" y="1833614"/>
                  <a:pt x="3510011" y="1823987"/>
                  <a:pt x="3763478" y="1828800"/>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19" name="Google Shape;119;g12fd641a2a3_0_170"/>
          <p:cNvSpPr/>
          <p:nvPr/>
        </p:nvSpPr>
        <p:spPr>
          <a:xfrm flipH="1">
            <a:off x="7271923" y="1737568"/>
            <a:ext cx="3087526" cy="1856504"/>
          </a:xfrm>
          <a:custGeom>
            <a:rect b="b" l="l" r="r" t="t"/>
            <a:pathLst>
              <a:path extrusionOk="0" h="1928835" w="3788375">
                <a:moveTo>
                  <a:pt x="0" y="0"/>
                </a:moveTo>
                <a:cubicBezTo>
                  <a:pt x="543795" y="84371"/>
                  <a:pt x="1050652" y="287096"/>
                  <a:pt x="1487938" y="571672"/>
                </a:cubicBezTo>
                <a:cubicBezTo>
                  <a:pt x="1925224" y="856248"/>
                  <a:pt x="2240312" y="1481261"/>
                  <a:pt x="2623718" y="1707455"/>
                </a:cubicBezTo>
                <a:cubicBezTo>
                  <a:pt x="3007124" y="1933649"/>
                  <a:pt x="3534908" y="1924022"/>
                  <a:pt x="3788375" y="1928835"/>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0" name="Google Shape;120;g12fd641a2a3_0_170"/>
          <p:cNvSpPr/>
          <p:nvPr/>
        </p:nvSpPr>
        <p:spPr>
          <a:xfrm rot="10800000">
            <a:off x="7274228" y="3596609"/>
            <a:ext cx="3085221" cy="1937031"/>
          </a:xfrm>
          <a:custGeom>
            <a:rect b="b" l="l" r="r" t="t"/>
            <a:pathLst>
              <a:path extrusionOk="0" h="1986698" w="3751029">
                <a:moveTo>
                  <a:pt x="0" y="0"/>
                </a:moveTo>
                <a:cubicBezTo>
                  <a:pt x="568693" y="43412"/>
                  <a:pt x="1019530" y="335315"/>
                  <a:pt x="1450592" y="629535"/>
                </a:cubicBezTo>
                <a:cubicBezTo>
                  <a:pt x="1881654" y="923755"/>
                  <a:pt x="2202966" y="1539124"/>
                  <a:pt x="2586372" y="1765318"/>
                </a:cubicBezTo>
                <a:cubicBezTo>
                  <a:pt x="2969778" y="1991512"/>
                  <a:pt x="3497562" y="1981885"/>
                  <a:pt x="3751029" y="1986698"/>
                </a:cubicBezTo>
              </a:path>
            </a:pathLst>
          </a:custGeom>
          <a:solidFill>
            <a:srgbClr val="0D4D97"/>
          </a:solidFill>
          <a:ln cap="flat" cmpd="sng" w="508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21" name="Google Shape;121;g12fd641a2a3_0_170"/>
          <p:cNvSpPr txBox="1"/>
          <p:nvPr>
            <p:ph type="title"/>
          </p:nvPr>
        </p:nvSpPr>
        <p:spPr>
          <a:xfrm>
            <a:off x="2684875" y="217775"/>
            <a:ext cx="7393200" cy="519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2800">
                <a:solidFill>
                  <a:schemeClr val="lt1"/>
                </a:solidFill>
                <a:latin typeface="Arial"/>
                <a:ea typeface="Arial"/>
                <a:cs typeface="Arial"/>
                <a:sym typeface="Arial"/>
              </a:rPr>
              <a:t>ЖЕКЕ МААЛЫМАТТАР ДЕГЕН ЭМНЕ?</a:t>
            </a:r>
            <a:endParaRPr sz="2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bf0ac4238c_0_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ru-RU"/>
              <a:t>‹#›</a:t>
            </a:fld>
            <a:endParaRPr/>
          </a:p>
        </p:txBody>
      </p:sp>
      <p:sp>
        <p:nvSpPr>
          <p:cNvPr id="286" name="Google Shape;286;g1bf0ac4238c_0_43"/>
          <p:cNvSpPr/>
          <p:nvPr/>
        </p:nvSpPr>
        <p:spPr>
          <a:xfrm>
            <a:off x="1345725" y="1816450"/>
            <a:ext cx="9274500" cy="3383100"/>
          </a:xfrm>
          <a:prstGeom prst="rect">
            <a:avLst/>
          </a:prstGeom>
          <a:no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Ф</a:t>
            </a:r>
            <a:r>
              <a:rPr b="1" i="0" lang="ru-RU" sz="3000" u="none" cap="none" strike="noStrike">
                <a:solidFill>
                  <a:schemeClr val="lt1"/>
                </a:solidFill>
                <a:latin typeface="Arial"/>
                <a:ea typeface="Arial"/>
                <a:cs typeface="Arial"/>
                <a:sym typeface="Arial"/>
              </a:rPr>
              <a:t>ейсбук жана Инстаграм: </a:t>
            </a:r>
            <a:r>
              <a:rPr b="0" i="0" lang="ru-RU" sz="3000" u="none" cap="none" strike="noStrike">
                <a:solidFill>
                  <a:schemeClr val="lt1"/>
                </a:solidFill>
                <a:latin typeface="Arial"/>
                <a:ea typeface="Arial"/>
                <a:cs typeface="Arial"/>
                <a:sym typeface="Arial"/>
              </a:rPr>
              <a:t>dpa.gov.kg</a:t>
            </a:r>
            <a:endParaRPr sz="3000"/>
          </a:p>
          <a:p>
            <a:pPr indent="0" lvl="0" marL="0" marR="0" rtl="0" algn="l">
              <a:lnSpc>
                <a:spcPct val="100000"/>
              </a:lnSpc>
              <a:spcBef>
                <a:spcPts val="0"/>
              </a:spcBef>
              <a:spcAft>
                <a:spcPts val="0"/>
              </a:spcAft>
              <a:buNone/>
            </a:pPr>
            <a:r>
              <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chemeClr val="lt1"/>
                </a:solidFill>
                <a:latin typeface="Arial"/>
                <a:ea typeface="Arial"/>
                <a:cs typeface="Arial"/>
                <a:sym typeface="Arial"/>
              </a:rPr>
              <a:t>Телеграм: </a:t>
            </a:r>
            <a:r>
              <a:rPr b="0" i="0" lang="ru-RU" sz="3000" u="none" cap="none" strike="noStrike">
                <a:solidFill>
                  <a:schemeClr val="lt1"/>
                </a:solidFill>
                <a:latin typeface="Arial"/>
                <a:ea typeface="Arial"/>
                <a:cs typeface="Arial"/>
                <a:sym typeface="Arial"/>
              </a:rPr>
              <a:t>@dpagovkg</a:t>
            </a:r>
            <a:endParaRPr b="0" i="0" sz="3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ru-RU" sz="3000" u="none" cap="none" strike="noStrike">
                <a:solidFill>
                  <a:srgbClr val="FFFFFF"/>
                </a:solidFill>
                <a:latin typeface="Arial"/>
                <a:ea typeface="Arial"/>
                <a:cs typeface="Arial"/>
                <a:sym typeface="Arial"/>
              </a:rPr>
              <a:t>Телеграм бот: </a:t>
            </a:r>
            <a:r>
              <a:rPr b="0" i="0" lang="ru-RU" sz="3000" u="none" cap="none" strike="noStrike">
                <a:solidFill>
                  <a:srgbClr val="FFFFFF"/>
                </a:solidFill>
                <a:latin typeface="Arial"/>
                <a:ea typeface="Arial"/>
                <a:cs typeface="Arial"/>
                <a:sym typeface="Arial"/>
              </a:rPr>
              <a:t>@AgenstvoDevbot</a:t>
            </a:r>
            <a:endParaRPr b="0" i="0" sz="3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g1bf0ac4238c_0_43"/>
          <p:cNvSpPr/>
          <p:nvPr/>
        </p:nvSpPr>
        <p:spPr>
          <a:xfrm>
            <a:off x="1244625" y="512575"/>
            <a:ext cx="9375600" cy="934800"/>
          </a:xfrm>
          <a:prstGeom prst="rect">
            <a:avLst/>
          </a:prstGeom>
          <a:noFill/>
          <a:ln>
            <a:noFill/>
          </a:ln>
        </p:spPr>
        <p:txBody>
          <a:bodyPr anchorCtr="0" anchor="ctr" bIns="4570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Arial"/>
              <a:buNone/>
            </a:pPr>
            <a:r>
              <a:rPr b="1" lang="ru-RU" sz="3500">
                <a:solidFill>
                  <a:schemeClr val="lt1"/>
                </a:solidFill>
              </a:rPr>
              <a:t>Биздин социалдык тармактардагы баракчаларыбызга каталыныздар:</a:t>
            </a:r>
            <a:endParaRPr b="1" i="0" sz="35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8"/>
          <p:cNvSpPr/>
          <p:nvPr/>
        </p:nvSpPr>
        <p:spPr>
          <a:xfrm>
            <a:off x="0" y="6404875"/>
            <a:ext cx="1569900" cy="376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8"/>
          <p:cNvSpPr/>
          <p:nvPr/>
        </p:nvSpPr>
        <p:spPr>
          <a:xfrm>
            <a:off x="-16350" y="2515165"/>
            <a:ext cx="12192000" cy="154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8"/>
          <p:cNvSpPr/>
          <p:nvPr/>
        </p:nvSpPr>
        <p:spPr>
          <a:xfrm>
            <a:off x="3825874" y="3510280"/>
            <a:ext cx="5901531"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296" name="Google Shape;296;p8"/>
          <p:cNvSpPr/>
          <p:nvPr/>
        </p:nvSpPr>
        <p:spPr>
          <a:xfrm>
            <a:off x="10022681" y="3741024"/>
            <a:ext cx="2176462"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297" name="Google Shape;297;p8"/>
          <p:cNvSpPr/>
          <p:nvPr/>
        </p:nvSpPr>
        <p:spPr>
          <a:xfrm rot="2154983">
            <a:off x="9661325" y="3624367"/>
            <a:ext cx="418918" cy="72000"/>
          </a:xfrm>
          <a:prstGeom prst="rect">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298" name="Google Shape;298;p8"/>
          <p:cNvSpPr/>
          <p:nvPr/>
        </p:nvSpPr>
        <p:spPr>
          <a:xfrm>
            <a:off x="3580714" y="3418791"/>
            <a:ext cx="254977" cy="254977"/>
          </a:xfrm>
          <a:prstGeom prst="ellipse">
            <a:avLst/>
          </a:prstGeom>
          <a:solidFill>
            <a:srgbClr val="0D4D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D4D97"/>
              </a:solidFill>
              <a:latin typeface="Calibri"/>
              <a:ea typeface="Calibri"/>
              <a:cs typeface="Calibri"/>
              <a:sym typeface="Calibri"/>
            </a:endParaRPr>
          </a:p>
        </p:txBody>
      </p:sp>
      <p:sp>
        <p:nvSpPr>
          <p:cNvPr id="299" name="Google Shape;299;p8"/>
          <p:cNvSpPr/>
          <p:nvPr/>
        </p:nvSpPr>
        <p:spPr>
          <a:xfrm>
            <a:off x="2896400" y="2629650"/>
            <a:ext cx="6735000" cy="1477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500"/>
              <a:buFont typeface="Arial"/>
              <a:buNone/>
            </a:pPr>
            <a:r>
              <a:rPr b="1" i="0" lang="ru-RU" sz="4500" u="none" cap="none" strike="noStrike">
                <a:solidFill>
                  <a:srgbClr val="0D4D97"/>
                </a:solidFill>
                <a:latin typeface="Arial"/>
                <a:ea typeface="Arial"/>
                <a:cs typeface="Arial"/>
                <a:sym typeface="Arial"/>
              </a:rPr>
              <a:t>Көңүл бурганыныздар учун рахмат!</a:t>
            </a:r>
            <a:endParaRPr b="1" i="0" sz="4500" u="none" cap="none" strike="noStrike">
              <a:solidFill>
                <a:srgbClr val="0D4D97"/>
              </a:solidFill>
              <a:latin typeface="Arial"/>
              <a:ea typeface="Arial"/>
              <a:cs typeface="Arial"/>
              <a:sym typeface="Arial"/>
            </a:endParaRPr>
          </a:p>
        </p:txBody>
      </p:sp>
      <p:sp>
        <p:nvSpPr>
          <p:cNvPr id="300" name="Google Shape;300;p8"/>
          <p:cNvSpPr txBox="1"/>
          <p:nvPr/>
        </p:nvSpPr>
        <p:spPr>
          <a:xfrm>
            <a:off x="319024" y="6404875"/>
            <a:ext cx="1384200" cy="3387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ru-RU" sz="1000" u="sng" cap="none" strike="noStrike">
                <a:solidFill>
                  <a:srgbClr val="0D4D97"/>
                </a:solidFill>
                <a:latin typeface="Arial"/>
                <a:ea typeface="Arial"/>
                <a:cs typeface="Arial"/>
                <a:sym typeface="Arial"/>
                <a:hlinkClick r:id="rId3">
                  <a:extLst>
                    <a:ext uri="{A12FA001-AC4F-418D-AE19-62706E023703}">
                      <ahyp:hlinkClr val="tx"/>
                    </a:ext>
                  </a:extLst>
                </a:hlinkClick>
              </a:rPr>
              <a:t>info@dpa.gov.kg</a:t>
            </a:r>
            <a:endParaRPr b="1" i="0" sz="1000" u="none" cap="none" strike="noStrike">
              <a:solidFill>
                <a:srgbClr val="0D4D97"/>
              </a:solidFill>
              <a:latin typeface="Arial"/>
              <a:ea typeface="Arial"/>
              <a:cs typeface="Arial"/>
              <a:sym typeface="Arial"/>
            </a:endParaRPr>
          </a:p>
        </p:txBody>
      </p:sp>
      <p:pic>
        <p:nvPicPr>
          <p:cNvPr id="301" name="Google Shape;301;p8"/>
          <p:cNvPicPr preferRelativeResize="0"/>
          <p:nvPr/>
        </p:nvPicPr>
        <p:blipFill rotWithShape="1">
          <a:blip r:embed="rId4">
            <a:alphaModFix/>
          </a:blip>
          <a:srcRect b="0" l="0" r="0" t="0"/>
          <a:stretch/>
        </p:blipFill>
        <p:spPr>
          <a:xfrm>
            <a:off x="95225" y="6493203"/>
            <a:ext cx="223800" cy="223822"/>
          </a:xfrm>
          <a:prstGeom prst="rect">
            <a:avLst/>
          </a:prstGeom>
          <a:noFill/>
          <a:ln>
            <a:noFill/>
          </a:ln>
        </p:spPr>
      </p:pic>
      <p:pic>
        <p:nvPicPr>
          <p:cNvPr id="302" name="Google Shape;302;p8"/>
          <p:cNvPicPr preferRelativeResize="0"/>
          <p:nvPr/>
        </p:nvPicPr>
        <p:blipFill rotWithShape="1">
          <a:blip r:embed="rId5">
            <a:alphaModFix/>
          </a:blip>
          <a:srcRect b="0" l="0" r="0" t="0"/>
          <a:stretch/>
        </p:blipFill>
        <p:spPr>
          <a:xfrm>
            <a:off x="177750" y="133200"/>
            <a:ext cx="654624" cy="654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26" name="Shape 126"/>
        <p:cNvGrpSpPr/>
        <p:nvPr/>
      </p:nvGrpSpPr>
      <p:grpSpPr>
        <a:xfrm>
          <a:off x="0" y="0"/>
          <a:ext cx="0" cy="0"/>
          <a:chOff x="0" y="0"/>
          <a:chExt cx="0" cy="0"/>
        </a:xfrm>
      </p:grpSpPr>
      <p:sp>
        <p:nvSpPr>
          <p:cNvPr id="127" name="Google Shape;127;g12fd641a2a3_0_270"/>
          <p:cNvSpPr txBox="1"/>
          <p:nvPr>
            <p:ph type="title"/>
          </p:nvPr>
        </p:nvSpPr>
        <p:spPr>
          <a:xfrm>
            <a:off x="182880" y="154242"/>
            <a:ext cx="11836500" cy="70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lang="ru-RU" sz="2800">
                <a:solidFill>
                  <a:schemeClr val="lt1"/>
                </a:solidFill>
                <a:latin typeface="Arial"/>
                <a:ea typeface="Arial"/>
                <a:cs typeface="Arial"/>
                <a:sym typeface="Arial"/>
              </a:rPr>
              <a:t>Жеке маалыматтар</a:t>
            </a:r>
            <a:endParaRPr sz="2800">
              <a:latin typeface="Arial"/>
              <a:ea typeface="Arial"/>
              <a:cs typeface="Arial"/>
              <a:sym typeface="Arial"/>
            </a:endParaRPr>
          </a:p>
        </p:txBody>
      </p:sp>
      <p:pic>
        <p:nvPicPr>
          <p:cNvPr id="128" name="Google Shape;128;g12fd641a2a3_0_270"/>
          <p:cNvPicPr preferRelativeResize="0"/>
          <p:nvPr/>
        </p:nvPicPr>
        <p:blipFill rotWithShape="1">
          <a:blip r:embed="rId3">
            <a:alphaModFix/>
          </a:blip>
          <a:srcRect b="0" l="0" r="0" t="0"/>
          <a:stretch/>
        </p:blipFill>
        <p:spPr>
          <a:xfrm>
            <a:off x="221125" y="178700"/>
            <a:ext cx="654624" cy="654624"/>
          </a:xfrm>
          <a:prstGeom prst="rect">
            <a:avLst/>
          </a:prstGeom>
          <a:noFill/>
          <a:ln>
            <a:noFill/>
          </a:ln>
        </p:spPr>
      </p:pic>
      <p:sp>
        <p:nvSpPr>
          <p:cNvPr id="129" name="Google Shape;129;g12fd641a2a3_0_270"/>
          <p:cNvSpPr/>
          <p:nvPr/>
        </p:nvSpPr>
        <p:spPr>
          <a:xfrm>
            <a:off x="1090174" y="857748"/>
            <a:ext cx="5331300" cy="56583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Жеке идентификациялык номур</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Аты-ж</a:t>
            </a:r>
            <a:r>
              <a:rPr b="0" i="0" lang="ru-RU" sz="2000" u="none" cap="none" strike="noStrike">
                <a:solidFill>
                  <a:schemeClr val="lt1"/>
                </a:solidFill>
                <a:latin typeface="Arial"/>
                <a:ea typeface="Arial"/>
                <a:cs typeface="Arial"/>
                <a:sym typeface="Arial"/>
              </a:rPr>
              <a:t>өнү</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Өздүк номур</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Манжанын издери</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Көздүн торчосу</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Тамыр үлгүсү</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Бет биометриясы</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Cookie - куки</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Уникалдуу логин</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Кол жазма/кол</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Электрондук кол коюу</a:t>
            </a:r>
            <a:endParaRPr b="0" i="0" sz="1900" u="none" cap="none" strike="noStrike">
              <a:solidFill>
                <a:schemeClr val="lt1"/>
              </a:solidFill>
              <a:latin typeface="Arial"/>
              <a:ea typeface="Arial"/>
              <a:cs typeface="Arial"/>
              <a:sym typeface="Arial"/>
            </a:endParaRPr>
          </a:p>
          <a:p>
            <a:pPr indent="-300650" lvl="0" marL="360000" marR="0" rtl="0" algn="l">
              <a:lnSpc>
                <a:spcPct val="100000"/>
              </a:lnSpc>
              <a:spcBef>
                <a:spcPts val="0"/>
              </a:spcBef>
              <a:spcAft>
                <a:spcPts val="0"/>
              </a:spcAft>
              <a:buClr>
                <a:schemeClr val="lt1"/>
              </a:buClr>
              <a:buSzPts val="1900"/>
              <a:buFont typeface="Arial"/>
              <a:buChar char="●"/>
            </a:pPr>
            <a:r>
              <a:rPr b="0" i="0" lang="ru-RU" sz="1900" u="none" cap="none" strike="noStrike">
                <a:solidFill>
                  <a:schemeClr val="lt1"/>
                </a:solidFill>
                <a:latin typeface="Arial"/>
                <a:ea typeface="Arial"/>
                <a:cs typeface="Arial"/>
                <a:sym typeface="Arial"/>
              </a:rPr>
              <a:t>Генетика / ДНК</a:t>
            </a:r>
            <a:endParaRPr b="0" i="0" sz="1900" u="none" cap="none" strike="noStrike">
              <a:solidFill>
                <a:schemeClr val="lt1"/>
              </a:solidFill>
              <a:latin typeface="Arial"/>
              <a:ea typeface="Arial"/>
              <a:cs typeface="Arial"/>
              <a:sym typeface="Arial"/>
            </a:endParaRPr>
          </a:p>
        </p:txBody>
      </p:sp>
      <p:sp>
        <p:nvSpPr>
          <p:cNvPr id="130" name="Google Shape;130;g12fd641a2a3_0_270"/>
          <p:cNvSpPr/>
          <p:nvPr/>
        </p:nvSpPr>
        <p:spPr>
          <a:xfrm>
            <a:off x="5043240" y="857745"/>
            <a:ext cx="5331300" cy="56583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None/>
            </a:pPr>
            <a:r>
              <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Финансылык операциялар</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Туугандар</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Паролдор</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Соттолгондуулугу</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Улуту</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Туулган жери, датасы</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Адаттары</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Турмуштук окуялар</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Билими</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Финансылык абалы</a:t>
            </a:r>
            <a:endParaRPr sz="1900">
              <a:solidFill>
                <a:schemeClr val="lt1"/>
              </a:solidFill>
            </a:endParaRPr>
          </a:p>
          <a:p>
            <a:pPr indent="-300650" lvl="0" marL="360000" marR="0" rtl="0" algn="l">
              <a:lnSpc>
                <a:spcPct val="100000"/>
              </a:lnSpc>
              <a:spcBef>
                <a:spcPts val="0"/>
              </a:spcBef>
              <a:spcAft>
                <a:spcPts val="0"/>
              </a:spcAft>
              <a:buClr>
                <a:schemeClr val="lt1"/>
              </a:buClr>
              <a:buSzPts val="1900"/>
              <a:buChar char="●"/>
            </a:pPr>
            <a:r>
              <a:rPr lang="ru-RU" sz="1900">
                <a:solidFill>
                  <a:schemeClr val="lt1"/>
                </a:solidFill>
              </a:rPr>
              <a:t>Ынанымдары</a:t>
            </a:r>
            <a:endParaRPr sz="1900">
              <a:solidFill>
                <a:schemeClr val="lt1"/>
              </a:solidFill>
            </a:endParaRPr>
          </a:p>
        </p:txBody>
      </p:sp>
      <p:pic>
        <p:nvPicPr>
          <p:cNvPr id="131" name="Google Shape;131;g12fd641a2a3_0_270"/>
          <p:cNvPicPr preferRelativeResize="0"/>
          <p:nvPr/>
        </p:nvPicPr>
        <p:blipFill rotWithShape="1">
          <a:blip r:embed="rId4">
            <a:alphaModFix/>
          </a:blip>
          <a:srcRect b="0" l="0" r="0" t="0"/>
          <a:stretch/>
        </p:blipFill>
        <p:spPr>
          <a:xfrm>
            <a:off x="10374550" y="1714375"/>
            <a:ext cx="1644826" cy="1644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1bf0ac4238c_0_0"/>
          <p:cNvSpPr txBox="1"/>
          <p:nvPr>
            <p:ph type="title"/>
          </p:nvPr>
        </p:nvSpPr>
        <p:spPr>
          <a:xfrm>
            <a:off x="838200" y="365125"/>
            <a:ext cx="108312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ru-RU">
                <a:solidFill>
                  <a:schemeClr val="lt1"/>
                </a:solidFill>
              </a:rPr>
              <a:t>ӨЗГӨЧӨ КОРГООГО АЛЫНГАН ЖЕКЕ МААЛЫМАТТАР</a:t>
            </a:r>
            <a:endParaRPr>
              <a:solidFill>
                <a:schemeClr val="lt1"/>
              </a:solidFill>
            </a:endParaRPr>
          </a:p>
        </p:txBody>
      </p:sp>
      <p:sp>
        <p:nvSpPr>
          <p:cNvPr id="138" name="Google Shape;138;g1bf0ac4238c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92500" lnSpcReduction="20000"/>
          </a:bodyPr>
          <a:lstStyle/>
          <a:p>
            <a:pPr indent="-378380" lvl="0" marL="457200" rtl="0" algn="l">
              <a:spcBef>
                <a:spcPts val="1000"/>
              </a:spcBef>
              <a:spcAft>
                <a:spcPts val="0"/>
              </a:spcAft>
              <a:buClr>
                <a:schemeClr val="lt1"/>
              </a:buClr>
              <a:buSzPct val="100000"/>
              <a:buChar char="•"/>
            </a:pPr>
            <a:r>
              <a:rPr lang="ru-RU" sz="2550">
                <a:solidFill>
                  <a:schemeClr val="lt1"/>
                </a:solidFill>
              </a:rPr>
              <a:t>расасы жана улуту</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Саясий көз караштар</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дин</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сексуалдык ориентация</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биометрикалык маалыматтар - инсандын физикалык, физиологиялык же жүрүш-туруш белгилери, алардын жардамы менен адамды уникалдуу идентификациялоого болот. Мисалы, адамдын бетинин сүрөтү, манжа издери, торчо, үн жаздыруу ж.б.</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ден соолук маалыматтары – адамдын физикалык же психикалык саламаттыгы жөнүндө маалыматтар. Мисалы, медициналык текшерүүлөр жана корутундулар.</a:t>
            </a:r>
            <a:endParaRPr sz="2550">
              <a:solidFill>
                <a:schemeClr val="lt1"/>
              </a:solidFill>
            </a:endParaRPr>
          </a:p>
          <a:p>
            <a:pPr indent="-378380" lvl="0" marL="457200" rtl="0" algn="l">
              <a:spcBef>
                <a:spcPts val="0"/>
              </a:spcBef>
              <a:spcAft>
                <a:spcPts val="0"/>
              </a:spcAft>
              <a:buClr>
                <a:schemeClr val="lt1"/>
              </a:buClr>
              <a:buSzPct val="100000"/>
              <a:buChar char="•"/>
            </a:pPr>
            <a:r>
              <a:rPr lang="ru-RU" sz="2550">
                <a:solidFill>
                  <a:schemeClr val="lt1"/>
                </a:solidFill>
              </a:rPr>
              <a:t>генетикалык маалыматтар - физиология же ден соолук жөнүндө уникалдуу маалыматты, ошондой эле тиешелүү биологиялык үлгүлөрдү берүүчү инсандын тукум кууп өткөн же сатып алынган генетикалык белгилери</a:t>
            </a:r>
            <a:endParaRPr sz="2550">
              <a:solidFill>
                <a:schemeClr val="lt1"/>
              </a:solidFill>
            </a:endParaRPr>
          </a:p>
          <a:p>
            <a:pPr indent="0" lvl="0" marL="0" rtl="0" algn="l">
              <a:spcBef>
                <a:spcPts val="1000"/>
              </a:spcBef>
              <a:spcAft>
                <a:spcPts val="0"/>
              </a:spcAft>
              <a:buNone/>
            </a:pPr>
            <a:r>
              <a:t/>
            </a:r>
            <a:endParaRPr/>
          </a:p>
        </p:txBody>
      </p:sp>
      <p:sp>
        <p:nvSpPr>
          <p:cNvPr id="139" name="Google Shape;139;g1bf0ac4238c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ru-RU"/>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2fd641a2a3_0_357"/>
          <p:cNvSpPr/>
          <p:nvPr/>
        </p:nvSpPr>
        <p:spPr>
          <a:xfrm>
            <a:off x="4524074" y="10172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g12fd641a2a3_0_357"/>
          <p:cNvSpPr/>
          <p:nvPr/>
        </p:nvSpPr>
        <p:spPr>
          <a:xfrm>
            <a:off x="4532358"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g12fd641a2a3_0_357"/>
          <p:cNvSpPr/>
          <p:nvPr/>
        </p:nvSpPr>
        <p:spPr>
          <a:xfrm>
            <a:off x="8487860"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g12fd641a2a3_0_357"/>
          <p:cNvSpPr/>
          <p:nvPr/>
        </p:nvSpPr>
        <p:spPr>
          <a:xfrm>
            <a:off x="576868" y="3889483"/>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g12fd641a2a3_0_357"/>
          <p:cNvSpPr/>
          <p:nvPr/>
        </p:nvSpPr>
        <p:spPr>
          <a:xfrm>
            <a:off x="572690" y="1017270"/>
            <a:ext cx="3145500" cy="2644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g12fd641a2a3_0_357"/>
          <p:cNvPicPr preferRelativeResize="0"/>
          <p:nvPr/>
        </p:nvPicPr>
        <p:blipFill rotWithShape="1">
          <a:blip r:embed="rId3">
            <a:alphaModFix/>
          </a:blip>
          <a:srcRect b="0" l="0" r="0" t="0"/>
          <a:stretch/>
        </p:blipFill>
        <p:spPr>
          <a:xfrm>
            <a:off x="1305063" y="4120680"/>
            <a:ext cx="1689100" cy="1206500"/>
          </a:xfrm>
          <a:prstGeom prst="rect">
            <a:avLst/>
          </a:prstGeom>
          <a:noFill/>
          <a:ln>
            <a:noFill/>
          </a:ln>
        </p:spPr>
      </p:pic>
      <p:sp>
        <p:nvSpPr>
          <p:cNvPr descr="C:\Users\rjusumambetova\Desktop\loyalty-points-card-260nw-1038892165 (1).webp" id="150" name="Google Shape;150;g12fd641a2a3_0_357"/>
          <p:cNvSpPr/>
          <p:nvPr/>
        </p:nvSpPr>
        <p:spPr>
          <a:xfrm>
            <a:off x="103717" y="-96309"/>
            <a:ext cx="203100" cy="203100"/>
          </a:xfrm>
          <a:prstGeom prst="rect">
            <a:avLst/>
          </a:prstGeom>
          <a:no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51" name="Google Shape;151;g12fd641a2a3_0_357"/>
          <p:cNvSpPr txBox="1"/>
          <p:nvPr/>
        </p:nvSpPr>
        <p:spPr>
          <a:xfrm>
            <a:off x="9616193" y="5990725"/>
            <a:ext cx="184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52" name="Google Shape;152;g12fd641a2a3_0_357"/>
          <p:cNvSpPr txBox="1"/>
          <p:nvPr/>
        </p:nvSpPr>
        <p:spPr>
          <a:xfrm>
            <a:off x="205317" y="140849"/>
            <a:ext cx="11836500" cy="703500"/>
          </a:xfrm>
          <a:prstGeom prst="rect">
            <a:avLst/>
          </a:prstGeom>
          <a:solidFill>
            <a:srgbClr val="0D4D97"/>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b="0" i="0" lang="ru-RU" sz="2800" u="none" cap="none" strike="noStrike">
                <a:solidFill>
                  <a:schemeClr val="lt1"/>
                </a:solidFill>
                <a:latin typeface="Arial"/>
                <a:ea typeface="Arial"/>
                <a:cs typeface="Arial"/>
                <a:sym typeface="Arial"/>
              </a:rPr>
              <a:t>ЖЕКЕ МААЛЫМАТТАРДЫ ЧОГУЛТУУ МИСАЛДАРЫ </a:t>
            </a:r>
            <a:endParaRPr b="0" i="0" sz="2800" u="none" cap="none" strike="noStrike">
              <a:solidFill>
                <a:schemeClr val="lt1"/>
              </a:solidFill>
              <a:latin typeface="Arial"/>
              <a:ea typeface="Arial"/>
              <a:cs typeface="Arial"/>
              <a:sym typeface="Arial"/>
            </a:endParaRPr>
          </a:p>
        </p:txBody>
      </p:sp>
      <p:sp>
        <p:nvSpPr>
          <p:cNvPr id="153" name="Google Shape;153;g12fd641a2a3_0_357"/>
          <p:cNvSpPr/>
          <p:nvPr/>
        </p:nvSpPr>
        <p:spPr>
          <a:xfrm>
            <a:off x="834718" y="2961201"/>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ЭЛЕКТРОНДУК КАПЧЫКТАР</a:t>
            </a:r>
            <a:endParaRPr b="0" i="0" sz="1400" u="none" cap="none" strike="noStrike">
              <a:solidFill>
                <a:srgbClr val="000000"/>
              </a:solidFill>
              <a:latin typeface="Arial"/>
              <a:ea typeface="Arial"/>
              <a:cs typeface="Arial"/>
              <a:sym typeface="Arial"/>
            </a:endParaRPr>
          </a:p>
        </p:txBody>
      </p:sp>
      <p:sp>
        <p:nvSpPr>
          <p:cNvPr id="154" name="Google Shape;154;g12fd641a2a3_0_357"/>
          <p:cNvSpPr/>
          <p:nvPr/>
        </p:nvSpPr>
        <p:spPr>
          <a:xfrm>
            <a:off x="813051" y="57860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ru-RU" sz="1400" u="none" cap="none" strike="noStrike">
                <a:solidFill>
                  <a:schemeClr val="lt1"/>
                </a:solidFill>
                <a:latin typeface="Arial"/>
                <a:ea typeface="Arial"/>
                <a:cs typeface="Arial"/>
                <a:sym typeface="Arial"/>
              </a:rPr>
              <a:t>АРЗАНДАТУУ</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ru-RU" sz="1400" u="none" cap="none" strike="noStrike">
                <a:solidFill>
                  <a:schemeClr val="lt1"/>
                </a:solidFill>
                <a:latin typeface="Arial"/>
                <a:ea typeface="Arial"/>
                <a:cs typeface="Arial"/>
                <a:sym typeface="Arial"/>
              </a:rPr>
              <a:t>КАРТАЛАР</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g12fd641a2a3_0_357"/>
          <p:cNvSpPr/>
          <p:nvPr/>
        </p:nvSpPr>
        <p:spPr>
          <a:xfrm>
            <a:off x="4852980" y="2978978"/>
            <a:ext cx="2621400" cy="543300"/>
          </a:xfrm>
          <a:prstGeom prst="roundRect">
            <a:avLst>
              <a:gd fmla="val 16667" name="adj"/>
            </a:avLst>
          </a:prstGeom>
          <a:solidFill>
            <a:srgbClr val="3C78D8"/>
          </a:solidFill>
          <a:ln cap="flat" cmpd="sng" w="9525">
            <a:solidFill>
              <a:srgbClr val="3C7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МЕКТЕПТЕР</a:t>
            </a:r>
            <a:endParaRPr b="0" i="0" sz="1400" u="none" cap="none" strike="noStrike">
              <a:solidFill>
                <a:srgbClr val="000000"/>
              </a:solidFill>
              <a:latin typeface="Arial"/>
              <a:ea typeface="Arial"/>
              <a:cs typeface="Arial"/>
              <a:sym typeface="Arial"/>
            </a:endParaRPr>
          </a:p>
        </p:txBody>
      </p:sp>
      <p:sp>
        <p:nvSpPr>
          <p:cNvPr id="156" name="Google Shape;156;g12fd641a2a3_0_357"/>
          <p:cNvSpPr/>
          <p:nvPr/>
        </p:nvSpPr>
        <p:spPr>
          <a:xfrm>
            <a:off x="4794415" y="578603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ИНТЕРНЕТ-</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БАНКИНГ</a:t>
            </a:r>
            <a:endParaRPr b="0" i="0" sz="1400" u="none" cap="none" strike="noStrike">
              <a:solidFill>
                <a:schemeClr val="lt1"/>
              </a:solidFill>
              <a:latin typeface="Calibri"/>
              <a:ea typeface="Calibri"/>
              <a:cs typeface="Calibri"/>
              <a:sym typeface="Calibri"/>
            </a:endParaRPr>
          </a:p>
        </p:txBody>
      </p:sp>
      <p:sp>
        <p:nvSpPr>
          <p:cNvPr id="157" name="Google Shape;157;g12fd641a2a3_0_357"/>
          <p:cNvSpPr/>
          <p:nvPr/>
        </p:nvSpPr>
        <p:spPr>
          <a:xfrm>
            <a:off x="8749881" y="2973152"/>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МАМЛЕКЕТТИК </a:t>
            </a:r>
            <a:r>
              <a:rPr lang="ru-RU">
                <a:solidFill>
                  <a:schemeClr val="lt1"/>
                </a:solidFill>
              </a:rPr>
              <a:t>ЖАНА ӨЗ АЛДЫНЧА БАШКАРУУ ОРГАНДА</a:t>
            </a:r>
            <a:r>
              <a:rPr b="0" i="0" lang="ru-RU" sz="1400" u="none" cap="none" strike="noStrike">
                <a:solidFill>
                  <a:schemeClr val="lt1"/>
                </a:solidFill>
                <a:latin typeface="Arial"/>
                <a:ea typeface="Arial"/>
                <a:cs typeface="Arial"/>
                <a:sym typeface="Arial"/>
              </a:rPr>
              <a:t>Р</a:t>
            </a:r>
            <a:r>
              <a:rPr lang="ru-RU">
                <a:solidFill>
                  <a:schemeClr val="lt1"/>
                </a:solidFill>
              </a:rPr>
              <a:t>Ы</a:t>
            </a:r>
            <a:endParaRPr b="0" i="0" sz="1400" u="none" cap="none" strike="noStrike">
              <a:solidFill>
                <a:schemeClr val="lt1"/>
              </a:solidFill>
              <a:latin typeface="Arial"/>
              <a:ea typeface="Arial"/>
              <a:cs typeface="Arial"/>
              <a:sym typeface="Arial"/>
            </a:endParaRPr>
          </a:p>
        </p:txBody>
      </p:sp>
      <p:sp>
        <p:nvSpPr>
          <p:cNvPr id="158" name="Google Shape;158;g12fd641a2a3_0_357"/>
          <p:cNvSpPr/>
          <p:nvPr/>
        </p:nvSpPr>
        <p:spPr>
          <a:xfrm>
            <a:off x="8731919" y="5786087"/>
            <a:ext cx="2621400" cy="543300"/>
          </a:xfrm>
          <a:prstGeom prst="roundRect">
            <a:avLst>
              <a:gd fmla="val 16667" name="adj"/>
            </a:avLst>
          </a:prstGeom>
          <a:solidFill>
            <a:srgbClr val="3C7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ru-RU" sz="1400" u="none" cap="none" strike="noStrike">
                <a:solidFill>
                  <a:schemeClr val="lt1"/>
                </a:solidFill>
                <a:latin typeface="Arial"/>
                <a:ea typeface="Arial"/>
                <a:cs typeface="Arial"/>
                <a:sym typeface="Arial"/>
              </a:rPr>
              <a:t>МАРКЕТИНГ</a:t>
            </a:r>
            <a:endParaRPr b="0" i="0" sz="1400" u="none" cap="none" strike="noStrike">
              <a:solidFill>
                <a:schemeClr val="lt1"/>
              </a:solidFill>
              <a:latin typeface="Calibri"/>
              <a:ea typeface="Calibri"/>
              <a:cs typeface="Calibri"/>
              <a:sym typeface="Calibri"/>
            </a:endParaRPr>
          </a:p>
        </p:txBody>
      </p:sp>
      <p:pic>
        <p:nvPicPr>
          <p:cNvPr id="159" name="Google Shape;159;g12fd641a2a3_0_357"/>
          <p:cNvPicPr preferRelativeResize="0"/>
          <p:nvPr/>
        </p:nvPicPr>
        <p:blipFill rotWithShape="1">
          <a:blip r:embed="rId4">
            <a:alphaModFix/>
          </a:blip>
          <a:srcRect b="0" l="0" r="0" t="0"/>
          <a:stretch/>
        </p:blipFill>
        <p:spPr>
          <a:xfrm>
            <a:off x="201550" y="165300"/>
            <a:ext cx="654624" cy="654624"/>
          </a:xfrm>
          <a:prstGeom prst="rect">
            <a:avLst/>
          </a:prstGeom>
          <a:noFill/>
          <a:ln>
            <a:noFill/>
          </a:ln>
        </p:spPr>
      </p:pic>
      <p:pic>
        <p:nvPicPr>
          <p:cNvPr id="160" name="Google Shape;160;g12fd641a2a3_0_357"/>
          <p:cNvPicPr preferRelativeResize="0"/>
          <p:nvPr/>
        </p:nvPicPr>
        <p:blipFill rotWithShape="1">
          <a:blip r:embed="rId5">
            <a:alphaModFix/>
          </a:blip>
          <a:srcRect b="0" l="0" r="0" t="0"/>
          <a:stretch/>
        </p:blipFill>
        <p:spPr>
          <a:xfrm>
            <a:off x="8141700" y="1453376"/>
            <a:ext cx="3512256" cy="1206500"/>
          </a:xfrm>
          <a:prstGeom prst="rect">
            <a:avLst/>
          </a:prstGeom>
          <a:noFill/>
          <a:ln>
            <a:noFill/>
          </a:ln>
        </p:spPr>
      </p:pic>
      <p:pic>
        <p:nvPicPr>
          <p:cNvPr id="161" name="Google Shape;161;g12fd641a2a3_0_357"/>
          <p:cNvPicPr preferRelativeResize="0"/>
          <p:nvPr/>
        </p:nvPicPr>
        <p:blipFill rotWithShape="1">
          <a:blip r:embed="rId6">
            <a:alphaModFix/>
          </a:blip>
          <a:srcRect b="0" l="0" r="0" t="0"/>
          <a:stretch/>
        </p:blipFill>
        <p:spPr>
          <a:xfrm>
            <a:off x="5123050" y="879562"/>
            <a:ext cx="2019300" cy="1943913"/>
          </a:xfrm>
          <a:prstGeom prst="rect">
            <a:avLst/>
          </a:prstGeom>
          <a:noFill/>
          <a:ln>
            <a:noFill/>
          </a:ln>
        </p:spPr>
      </p:pic>
      <p:pic>
        <p:nvPicPr>
          <p:cNvPr id="162" name="Google Shape;162;g12fd641a2a3_0_357"/>
          <p:cNvPicPr preferRelativeResize="0"/>
          <p:nvPr/>
        </p:nvPicPr>
        <p:blipFill rotWithShape="1">
          <a:blip r:embed="rId7">
            <a:alphaModFix/>
          </a:blip>
          <a:srcRect b="0" l="0" r="0" t="0"/>
          <a:stretch/>
        </p:blipFill>
        <p:spPr>
          <a:xfrm>
            <a:off x="861449" y="1068225"/>
            <a:ext cx="2570399" cy="1669100"/>
          </a:xfrm>
          <a:prstGeom prst="rect">
            <a:avLst/>
          </a:prstGeom>
          <a:noFill/>
          <a:ln>
            <a:noFill/>
          </a:ln>
        </p:spPr>
      </p:pic>
      <p:pic>
        <p:nvPicPr>
          <p:cNvPr id="163" name="Google Shape;163;g12fd641a2a3_0_357"/>
          <p:cNvPicPr preferRelativeResize="0"/>
          <p:nvPr/>
        </p:nvPicPr>
        <p:blipFill rotWithShape="1">
          <a:blip r:embed="rId8">
            <a:alphaModFix/>
          </a:blip>
          <a:srcRect b="0" l="0" r="0" t="0"/>
          <a:stretch/>
        </p:blipFill>
        <p:spPr>
          <a:xfrm>
            <a:off x="4896075" y="4047225"/>
            <a:ext cx="2297425" cy="1503500"/>
          </a:xfrm>
          <a:prstGeom prst="rect">
            <a:avLst/>
          </a:prstGeom>
          <a:noFill/>
          <a:ln>
            <a:noFill/>
          </a:ln>
        </p:spPr>
      </p:pic>
      <p:pic>
        <p:nvPicPr>
          <p:cNvPr id="164" name="Google Shape;164;g12fd641a2a3_0_357"/>
          <p:cNvPicPr preferRelativeResize="0"/>
          <p:nvPr/>
        </p:nvPicPr>
        <p:blipFill rotWithShape="1">
          <a:blip r:embed="rId9">
            <a:alphaModFix/>
          </a:blip>
          <a:srcRect b="0" l="0" r="0" t="0"/>
          <a:stretch/>
        </p:blipFill>
        <p:spPr>
          <a:xfrm>
            <a:off x="8853224" y="3750994"/>
            <a:ext cx="2297425" cy="1848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4D97"/>
        </a:solidFill>
      </p:bgPr>
    </p:bg>
    <p:spTree>
      <p:nvGrpSpPr>
        <p:cNvPr id="169" name="Shape 169"/>
        <p:cNvGrpSpPr/>
        <p:nvPr/>
      </p:nvGrpSpPr>
      <p:grpSpPr>
        <a:xfrm>
          <a:off x="0" y="0"/>
          <a:ext cx="0" cy="0"/>
          <a:chOff x="0" y="0"/>
          <a:chExt cx="0" cy="0"/>
        </a:xfrm>
      </p:grpSpPr>
      <p:sp>
        <p:nvSpPr>
          <p:cNvPr id="170" name="Google Shape;170;g12fd641a2a3_0_85"/>
          <p:cNvSpPr txBox="1"/>
          <p:nvPr>
            <p:ph idx="1" type="body"/>
          </p:nvPr>
        </p:nvSpPr>
        <p:spPr>
          <a:xfrm>
            <a:off x="566950" y="1448875"/>
            <a:ext cx="4369500" cy="1871100"/>
          </a:xfrm>
          <a:prstGeom prst="rect">
            <a:avLst/>
          </a:prstGeom>
          <a:noFill/>
          <a:ln>
            <a:noFill/>
          </a:ln>
        </p:spPr>
        <p:txBody>
          <a:bodyPr anchorCtr="0" anchor="t" bIns="91425" lIns="180000" spcFirstLastPara="1" rIns="91425" wrap="square" tIns="180000">
            <a:noAutofit/>
          </a:bodyPr>
          <a:lstStyle/>
          <a:p>
            <a:pPr indent="0" lvl="0" marL="0" rtl="0" algn="just">
              <a:lnSpc>
                <a:spcPct val="115000"/>
              </a:lnSpc>
              <a:spcBef>
                <a:spcPts val="500"/>
              </a:spcBef>
              <a:spcAft>
                <a:spcPts val="0"/>
              </a:spcAft>
              <a:buClr>
                <a:schemeClr val="dk1"/>
              </a:buClr>
              <a:buSzPts val="1100"/>
              <a:buFont typeface="Arial"/>
              <a:buNone/>
            </a:pPr>
            <a:r>
              <a:rPr lang="ru-RU" sz="2400">
                <a:solidFill>
                  <a:schemeClr val="lt1"/>
                </a:solidFill>
                <a:latin typeface="Arial"/>
                <a:ea typeface="Arial"/>
                <a:cs typeface="Arial"/>
                <a:sym typeface="Arial"/>
              </a:rPr>
              <a:t>Жаран өзү жөнүндө маалыматтардын  жалгыз мыйзамдуу </a:t>
            </a:r>
            <a:r>
              <a:rPr b="1" lang="ru-RU" sz="2400">
                <a:solidFill>
                  <a:schemeClr val="lt1"/>
                </a:solidFill>
                <a:latin typeface="Arial"/>
                <a:ea typeface="Arial"/>
                <a:cs typeface="Arial"/>
                <a:sym typeface="Arial"/>
              </a:rPr>
              <a:t>ээси</a:t>
            </a:r>
            <a:endParaRPr b="1" sz="2400">
              <a:solidFill>
                <a:schemeClr val="lt1"/>
              </a:solidFill>
              <a:latin typeface="Arial"/>
              <a:ea typeface="Arial"/>
              <a:cs typeface="Arial"/>
              <a:sym typeface="Arial"/>
            </a:endParaRPr>
          </a:p>
          <a:p>
            <a:pPr indent="0" lvl="0" marL="0" rtl="0" algn="just">
              <a:lnSpc>
                <a:spcPct val="115000"/>
              </a:lnSpc>
              <a:spcBef>
                <a:spcPts val="500"/>
              </a:spcBef>
              <a:spcAft>
                <a:spcPts val="0"/>
              </a:spcAft>
              <a:buSzPts val="1800"/>
              <a:buNone/>
            </a:pPr>
            <a:r>
              <a:t/>
            </a:r>
            <a:endParaRPr sz="2400">
              <a:solidFill>
                <a:schemeClr val="lt1"/>
              </a:solidFill>
              <a:latin typeface="Arial"/>
              <a:ea typeface="Arial"/>
              <a:cs typeface="Arial"/>
              <a:sym typeface="Arial"/>
            </a:endParaRPr>
          </a:p>
          <a:p>
            <a:pPr indent="0" lvl="0" marL="0" rtl="0" algn="just">
              <a:lnSpc>
                <a:spcPct val="100000"/>
              </a:lnSpc>
              <a:spcBef>
                <a:spcPts val="500"/>
              </a:spcBef>
              <a:spcAft>
                <a:spcPts val="0"/>
              </a:spcAft>
              <a:buSzPts val="1800"/>
              <a:buNone/>
            </a:pPr>
            <a:r>
              <a:t/>
            </a:r>
            <a:endParaRPr b="1" sz="2400">
              <a:solidFill>
                <a:schemeClr val="lt1"/>
              </a:solidFill>
              <a:latin typeface="Arial"/>
              <a:ea typeface="Arial"/>
              <a:cs typeface="Arial"/>
              <a:sym typeface="Arial"/>
            </a:endParaRPr>
          </a:p>
        </p:txBody>
      </p:sp>
      <p:sp>
        <p:nvSpPr>
          <p:cNvPr id="171" name="Google Shape;171;g12fd641a2a3_0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172" name="Google Shape;172;g12fd641a2a3_0_85"/>
          <p:cNvSpPr txBox="1"/>
          <p:nvPr>
            <p:ph type="title"/>
          </p:nvPr>
        </p:nvSpPr>
        <p:spPr>
          <a:xfrm>
            <a:off x="397725" y="143050"/>
            <a:ext cx="11394300" cy="759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93333"/>
              <a:buFont typeface="Calibri"/>
              <a:buNone/>
            </a:pPr>
            <a:r>
              <a:rPr lang="ru-RU" sz="3000">
                <a:solidFill>
                  <a:schemeClr val="lt1"/>
                </a:solidFill>
                <a:latin typeface="Arial"/>
                <a:ea typeface="Arial"/>
                <a:cs typeface="Arial"/>
                <a:sym typeface="Arial"/>
              </a:rPr>
              <a:t>Мамлекеттик органдар жана жергиликтүү өз алдынча башкаруу органдары - маалыматтар массивдерин </a:t>
            </a:r>
            <a:r>
              <a:rPr lang="ru-RU" sz="3000">
                <a:solidFill>
                  <a:schemeClr val="lt1"/>
                </a:solidFill>
                <a:latin typeface="Arial"/>
                <a:ea typeface="Arial"/>
                <a:cs typeface="Arial"/>
                <a:sym typeface="Arial"/>
              </a:rPr>
              <a:t>кармоочулары</a:t>
            </a:r>
            <a:endParaRPr sz="3000">
              <a:latin typeface="Arial"/>
              <a:ea typeface="Arial"/>
              <a:cs typeface="Arial"/>
              <a:sym typeface="Arial"/>
            </a:endParaRPr>
          </a:p>
        </p:txBody>
      </p:sp>
      <p:sp>
        <p:nvSpPr>
          <p:cNvPr id="173" name="Google Shape;173;g12fd641a2a3_0_85"/>
          <p:cNvSpPr txBox="1"/>
          <p:nvPr>
            <p:ph idx="1" type="body"/>
          </p:nvPr>
        </p:nvSpPr>
        <p:spPr>
          <a:xfrm>
            <a:off x="6490975" y="1058425"/>
            <a:ext cx="5103000" cy="3210000"/>
          </a:xfrm>
          <a:prstGeom prst="rect">
            <a:avLst/>
          </a:prstGeom>
          <a:noFill/>
          <a:ln>
            <a:noFill/>
          </a:ln>
        </p:spPr>
        <p:txBody>
          <a:bodyPr anchorCtr="0" anchor="t" bIns="91425" lIns="180000" spcFirstLastPara="1" rIns="91425" wrap="square" tIns="180000">
            <a:noAutofit/>
          </a:bodyPr>
          <a:lstStyle/>
          <a:p>
            <a:pPr indent="0" lvl="0" marL="0" rtl="0" algn="just">
              <a:lnSpc>
                <a:spcPct val="115000"/>
              </a:lnSpc>
              <a:spcBef>
                <a:spcPts val="1000"/>
              </a:spcBef>
              <a:spcAft>
                <a:spcPts val="0"/>
              </a:spcAft>
              <a:buSzPts val="1800"/>
              <a:buNone/>
            </a:pPr>
            <a:r>
              <a:rPr lang="ru-RU" sz="2400">
                <a:solidFill>
                  <a:schemeClr val="lt1"/>
                </a:solidFill>
                <a:latin typeface="Arial"/>
                <a:ea typeface="Arial"/>
                <a:cs typeface="Arial"/>
                <a:sym typeface="Arial"/>
              </a:rPr>
              <a:t>Жеке маалыматтардын массивинин кармоочусу (ээси) жарандын жеке уруксаты менен жеке маалыматтарды иштетүүгө </a:t>
            </a:r>
            <a:r>
              <a:rPr lang="ru-RU" sz="2400">
                <a:solidFill>
                  <a:srgbClr val="FF0000"/>
                </a:solidFill>
                <a:latin typeface="Arial"/>
                <a:ea typeface="Arial"/>
                <a:cs typeface="Arial"/>
                <a:sym typeface="Arial"/>
              </a:rPr>
              <a:t>убактылуу</a:t>
            </a:r>
            <a:r>
              <a:rPr lang="ru-RU" sz="2400">
                <a:solidFill>
                  <a:schemeClr val="lt1"/>
                </a:solidFill>
                <a:latin typeface="Arial"/>
                <a:ea typeface="Arial"/>
                <a:cs typeface="Arial"/>
                <a:sym typeface="Arial"/>
              </a:rPr>
              <a:t> укуктарга ээ.</a:t>
            </a:r>
            <a:endParaRPr b="1" sz="2200">
              <a:solidFill>
                <a:schemeClr val="lt1"/>
              </a:solidFill>
              <a:latin typeface="Arial"/>
              <a:ea typeface="Arial"/>
              <a:cs typeface="Arial"/>
              <a:sym typeface="Arial"/>
            </a:endParaRPr>
          </a:p>
          <a:p>
            <a:pPr indent="0" lvl="0" marL="0" rtl="0" algn="just">
              <a:lnSpc>
                <a:spcPct val="115000"/>
              </a:lnSpc>
              <a:spcBef>
                <a:spcPts val="500"/>
              </a:spcBef>
              <a:spcAft>
                <a:spcPts val="0"/>
              </a:spcAft>
              <a:buSzPts val="1800"/>
              <a:buNone/>
            </a:pPr>
            <a:r>
              <a:t/>
            </a:r>
            <a:endParaRPr b="1" sz="1700">
              <a:solidFill>
                <a:schemeClr val="lt1"/>
              </a:solidFill>
              <a:latin typeface="Arial"/>
              <a:ea typeface="Arial"/>
              <a:cs typeface="Arial"/>
              <a:sym typeface="Arial"/>
            </a:endParaRPr>
          </a:p>
        </p:txBody>
      </p:sp>
      <p:pic>
        <p:nvPicPr>
          <p:cNvPr id="174" name="Google Shape;174;g12fd641a2a3_0_85"/>
          <p:cNvPicPr preferRelativeResize="0"/>
          <p:nvPr/>
        </p:nvPicPr>
        <p:blipFill rotWithShape="1">
          <a:blip r:embed="rId3">
            <a:alphaModFix/>
          </a:blip>
          <a:srcRect b="0" l="0" r="0" t="0"/>
          <a:stretch/>
        </p:blipFill>
        <p:spPr>
          <a:xfrm>
            <a:off x="1241525" y="3333225"/>
            <a:ext cx="3159426" cy="3159426"/>
          </a:xfrm>
          <a:prstGeom prst="rect">
            <a:avLst/>
          </a:prstGeom>
          <a:noFill/>
          <a:ln>
            <a:noFill/>
          </a:ln>
        </p:spPr>
      </p:pic>
      <p:pic>
        <p:nvPicPr>
          <p:cNvPr id="175" name="Google Shape;175;g12fd641a2a3_0_85"/>
          <p:cNvPicPr preferRelativeResize="0"/>
          <p:nvPr/>
        </p:nvPicPr>
        <p:blipFill rotWithShape="1">
          <a:blip r:embed="rId4">
            <a:alphaModFix/>
          </a:blip>
          <a:srcRect b="0" l="0" r="0" t="0"/>
          <a:stretch/>
        </p:blipFill>
        <p:spPr>
          <a:xfrm>
            <a:off x="6632275" y="4303900"/>
            <a:ext cx="3463163" cy="230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2fd641a2a3_0_5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182" name="Google Shape;182;g12fd641a2a3_0_538"/>
          <p:cNvSpPr txBox="1"/>
          <p:nvPr>
            <p:ph type="title"/>
          </p:nvPr>
        </p:nvSpPr>
        <p:spPr>
          <a:xfrm>
            <a:off x="1358725" y="281000"/>
            <a:ext cx="10318200" cy="621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Мамлекеттик органдар жарандар тууралуу эмнени билишет?</a:t>
            </a:r>
            <a:endParaRPr sz="3200">
              <a:latin typeface="Arial"/>
              <a:ea typeface="Arial"/>
              <a:cs typeface="Arial"/>
              <a:sym typeface="Arial"/>
            </a:endParaRPr>
          </a:p>
        </p:txBody>
      </p:sp>
      <p:pic>
        <p:nvPicPr>
          <p:cNvPr id="183" name="Google Shape;183;g12fd641a2a3_0_538"/>
          <p:cNvPicPr preferRelativeResize="0"/>
          <p:nvPr/>
        </p:nvPicPr>
        <p:blipFill rotWithShape="1">
          <a:blip r:embed="rId3">
            <a:alphaModFix/>
          </a:blip>
          <a:srcRect b="0" l="0" r="0" t="0"/>
          <a:stretch/>
        </p:blipFill>
        <p:spPr>
          <a:xfrm>
            <a:off x="216400" y="185802"/>
            <a:ext cx="895274" cy="895274"/>
          </a:xfrm>
          <a:prstGeom prst="rect">
            <a:avLst/>
          </a:prstGeom>
          <a:noFill/>
          <a:ln>
            <a:noFill/>
          </a:ln>
        </p:spPr>
      </p:pic>
      <p:sp>
        <p:nvSpPr>
          <p:cNvPr id="184" name="Google Shape;184;g12fd641a2a3_0_538"/>
          <p:cNvSpPr txBox="1"/>
          <p:nvPr>
            <p:ph type="title"/>
          </p:nvPr>
        </p:nvSpPr>
        <p:spPr>
          <a:xfrm>
            <a:off x="1030400" y="1739825"/>
            <a:ext cx="10861200" cy="4981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Жеке идентификациялык номур</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биометрикалык маалыматтар</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паспорт маалыматтары</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кыймылсыз мүлк</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транспорт каражаттары</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социалдык жана салыктык чегерүүлөр</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жогорку кызмат адамдары үчүн - банктык эсептерди жүргүзүү</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None/>
            </a:pPr>
            <a:r>
              <a:rPr lang="ru-RU" sz="2700">
                <a:solidFill>
                  <a:schemeClr val="lt1"/>
                </a:solidFill>
                <a:latin typeface="Arial"/>
                <a:ea typeface="Arial"/>
                <a:cs typeface="Arial"/>
                <a:sym typeface="Arial"/>
              </a:rPr>
              <a:t>- соттуулуктун бардыгы/жоктугу</a:t>
            </a:r>
            <a:br>
              <a:rPr lang="ru-RU" sz="2700">
                <a:solidFill>
                  <a:schemeClr val="lt1"/>
                </a:solidFill>
                <a:latin typeface="Arial"/>
                <a:ea typeface="Arial"/>
                <a:cs typeface="Arial"/>
                <a:sym typeface="Arial"/>
              </a:rPr>
            </a:br>
            <a:r>
              <a:rPr lang="ru-RU" sz="2700">
                <a:solidFill>
                  <a:schemeClr val="lt1"/>
                </a:solidFill>
                <a:latin typeface="Arial"/>
                <a:ea typeface="Arial"/>
                <a:cs typeface="Arial"/>
                <a:sym typeface="Arial"/>
              </a:rPr>
              <a:t>- үй-бүлөлүк байланыштар (автобиография)</a:t>
            </a:r>
            <a:br>
              <a:rPr lang="ru-RU" sz="2700">
                <a:solidFill>
                  <a:schemeClr val="lt1"/>
                </a:solidFill>
                <a:latin typeface="Arial"/>
                <a:ea typeface="Arial"/>
                <a:cs typeface="Arial"/>
                <a:sym typeface="Arial"/>
              </a:rPr>
            </a:br>
            <a:r>
              <a:rPr lang="ru-RU" sz="2700">
                <a:solidFill>
                  <a:schemeClr val="lt1"/>
                </a:solidFill>
                <a:latin typeface="Arial"/>
                <a:ea typeface="Arial"/>
                <a:cs typeface="Arial"/>
                <a:sym typeface="Arial"/>
              </a:rPr>
              <a:t>- медициналык анализдер</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СПИД/ВИЧ/туберкулез</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Мектепте окуган балдардын аты-жөнү;</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тиешелүүлүгү (юридикалык жактарды каттоо аркылуу)</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rPr lang="ru-RU" sz="2700">
                <a:solidFill>
                  <a:schemeClr val="lt1"/>
                </a:solidFill>
                <a:latin typeface="Arial"/>
                <a:ea typeface="Arial"/>
                <a:cs typeface="Arial"/>
                <a:sym typeface="Arial"/>
              </a:rPr>
              <a:t>- Тууганчылык байланышы (автобиография)</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t/>
            </a:r>
            <a:endParaRPr sz="27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lt1"/>
              </a:buClr>
              <a:buSzPts val="2800"/>
              <a:buFont typeface="Calibri"/>
              <a:buNone/>
            </a:pPr>
            <a:r>
              <a:t/>
            </a:r>
            <a:endParaRPr sz="27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bf0ac4238c_0_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sp>
        <p:nvSpPr>
          <p:cNvPr id="191" name="Google Shape;191;g1bf0ac4238c_0_12"/>
          <p:cNvSpPr txBox="1"/>
          <p:nvPr>
            <p:ph type="title"/>
          </p:nvPr>
        </p:nvSpPr>
        <p:spPr>
          <a:xfrm>
            <a:off x="3811825" y="281000"/>
            <a:ext cx="7865100" cy="621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87500"/>
              <a:buFont typeface="Calibri"/>
              <a:buNone/>
            </a:pPr>
            <a:r>
              <a:rPr lang="ru-RU" sz="3200">
                <a:solidFill>
                  <a:schemeClr val="lt1"/>
                </a:solidFill>
                <a:latin typeface="Arial"/>
                <a:ea typeface="Arial"/>
                <a:cs typeface="Arial"/>
                <a:sym typeface="Arial"/>
              </a:rPr>
              <a:t>Коммерциялык уюмдар жарандар тууралуу эмнелерди билишет?</a:t>
            </a:r>
            <a:endParaRPr sz="3200">
              <a:latin typeface="Arial"/>
              <a:ea typeface="Arial"/>
              <a:cs typeface="Arial"/>
              <a:sym typeface="Arial"/>
            </a:endParaRPr>
          </a:p>
        </p:txBody>
      </p:sp>
      <p:pic>
        <p:nvPicPr>
          <p:cNvPr id="192" name="Google Shape;192;g1bf0ac4238c_0_12"/>
          <p:cNvPicPr preferRelativeResize="0"/>
          <p:nvPr/>
        </p:nvPicPr>
        <p:blipFill rotWithShape="1">
          <a:blip r:embed="rId3">
            <a:alphaModFix/>
          </a:blip>
          <a:srcRect b="0" l="0" r="0" t="0"/>
          <a:stretch/>
        </p:blipFill>
        <p:spPr>
          <a:xfrm>
            <a:off x="216400" y="185802"/>
            <a:ext cx="895274" cy="895274"/>
          </a:xfrm>
          <a:prstGeom prst="rect">
            <a:avLst/>
          </a:prstGeom>
          <a:noFill/>
          <a:ln>
            <a:noFill/>
          </a:ln>
        </p:spPr>
      </p:pic>
      <p:sp>
        <p:nvSpPr>
          <p:cNvPr id="193" name="Google Shape;193;g1bf0ac4238c_0_12"/>
          <p:cNvSpPr txBox="1"/>
          <p:nvPr/>
        </p:nvSpPr>
        <p:spPr>
          <a:xfrm>
            <a:off x="1111675" y="1081075"/>
            <a:ext cx="105012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RU" sz="2800">
                <a:solidFill>
                  <a:schemeClr val="lt1"/>
                </a:solidFill>
              </a:rPr>
              <a:t>-</a:t>
            </a:r>
            <a:r>
              <a:rPr lang="ru-RU" sz="2700">
                <a:solidFill>
                  <a:schemeClr val="lt1"/>
                </a:solidFill>
              </a:rPr>
              <a:t> ИНН;</a:t>
            </a:r>
            <a:endParaRPr sz="2700">
              <a:solidFill>
                <a:schemeClr val="lt1"/>
              </a:solidFill>
            </a:endParaRPr>
          </a:p>
          <a:p>
            <a:pPr indent="0" lvl="0" marL="0" rtl="0" algn="l">
              <a:spcBef>
                <a:spcPts val="0"/>
              </a:spcBef>
              <a:spcAft>
                <a:spcPts val="0"/>
              </a:spcAft>
              <a:buNone/>
            </a:pPr>
            <a:r>
              <a:rPr lang="ru-RU" sz="2700">
                <a:solidFill>
                  <a:schemeClr val="lt1"/>
                </a:solidFill>
              </a:rPr>
              <a:t>- паспорттук маалыматтар;</a:t>
            </a:r>
            <a:endParaRPr sz="2700">
              <a:solidFill>
                <a:schemeClr val="lt1"/>
              </a:solidFill>
            </a:endParaRPr>
          </a:p>
          <a:p>
            <a:pPr indent="0" lvl="0" marL="0" rtl="0" algn="l">
              <a:spcBef>
                <a:spcPts val="0"/>
              </a:spcBef>
              <a:spcAft>
                <a:spcPts val="0"/>
              </a:spcAft>
              <a:buNone/>
            </a:pPr>
            <a:r>
              <a:rPr lang="ru-RU" sz="2700">
                <a:solidFill>
                  <a:schemeClr val="lt1"/>
                </a:solidFill>
              </a:rPr>
              <a:t>- дарек;</a:t>
            </a:r>
            <a:endParaRPr sz="2700">
              <a:solidFill>
                <a:schemeClr val="lt1"/>
              </a:solidFill>
            </a:endParaRPr>
          </a:p>
          <a:p>
            <a:pPr indent="0" lvl="0" marL="0" rtl="0" algn="l">
              <a:spcBef>
                <a:spcPts val="0"/>
              </a:spcBef>
              <a:spcAft>
                <a:spcPts val="0"/>
              </a:spcAft>
              <a:buNone/>
            </a:pPr>
            <a:r>
              <a:rPr lang="ru-RU" sz="2700">
                <a:solidFill>
                  <a:schemeClr val="lt1"/>
                </a:solidFill>
              </a:rPr>
              <a:t>- геолокация;</a:t>
            </a:r>
            <a:endParaRPr sz="2700">
              <a:solidFill>
                <a:schemeClr val="lt1"/>
              </a:solidFill>
            </a:endParaRPr>
          </a:p>
          <a:p>
            <a:pPr indent="0" lvl="0" marL="0" rtl="0" algn="l">
              <a:spcBef>
                <a:spcPts val="0"/>
              </a:spcBef>
              <a:spcAft>
                <a:spcPts val="0"/>
              </a:spcAft>
              <a:buNone/>
            </a:pPr>
            <a:r>
              <a:rPr lang="ru-RU" sz="2700">
                <a:solidFill>
                  <a:schemeClr val="lt1"/>
                </a:solidFill>
              </a:rPr>
              <a:t>- сатып алуулардын жана төлөмдөрдүн тарыхы (дүкөндөр, дарыканалар);</a:t>
            </a:r>
            <a:endParaRPr sz="2700">
              <a:solidFill>
                <a:schemeClr val="lt1"/>
              </a:solidFill>
            </a:endParaRPr>
          </a:p>
          <a:p>
            <a:pPr indent="0" lvl="0" marL="0" rtl="0" algn="l">
              <a:spcBef>
                <a:spcPts val="0"/>
              </a:spcBef>
              <a:spcAft>
                <a:spcPts val="0"/>
              </a:spcAft>
              <a:buNone/>
            </a:pPr>
            <a:r>
              <a:rPr lang="ru-RU" sz="2700">
                <a:solidFill>
                  <a:schemeClr val="lt1"/>
                </a:solidFill>
              </a:rPr>
              <a:t>- тамак-аш артыкчылыктары;</a:t>
            </a:r>
            <a:endParaRPr sz="2700">
              <a:solidFill>
                <a:schemeClr val="lt1"/>
              </a:solidFill>
            </a:endParaRPr>
          </a:p>
          <a:p>
            <a:pPr indent="0" lvl="0" marL="0" rtl="0" algn="l">
              <a:spcBef>
                <a:spcPts val="0"/>
              </a:spcBef>
              <a:spcAft>
                <a:spcPts val="0"/>
              </a:spcAft>
              <a:buNone/>
            </a:pPr>
            <a:r>
              <a:rPr lang="ru-RU" sz="2700">
                <a:solidFill>
                  <a:schemeClr val="lt1"/>
                </a:solidFill>
              </a:rPr>
              <a:t>- банк картасынын реквизиттери;</a:t>
            </a:r>
            <a:endParaRPr sz="2700">
              <a:solidFill>
                <a:schemeClr val="lt1"/>
              </a:solidFill>
            </a:endParaRPr>
          </a:p>
          <a:p>
            <a:pPr indent="0" lvl="0" marL="0" rtl="0" algn="l">
              <a:spcBef>
                <a:spcPts val="0"/>
              </a:spcBef>
              <a:spcAft>
                <a:spcPts val="0"/>
              </a:spcAft>
              <a:buNone/>
            </a:pPr>
            <a:r>
              <a:rPr lang="ru-RU" sz="2700">
                <a:solidFill>
                  <a:schemeClr val="lt1"/>
                </a:solidFill>
              </a:rPr>
              <a:t>- медициналык текшерүүлөр;</a:t>
            </a:r>
            <a:endParaRPr sz="2700">
              <a:solidFill>
                <a:schemeClr val="lt1"/>
              </a:solidFill>
            </a:endParaRPr>
          </a:p>
          <a:p>
            <a:pPr indent="0" lvl="0" marL="0" rtl="0" algn="l">
              <a:spcBef>
                <a:spcPts val="0"/>
              </a:spcBef>
              <a:spcAft>
                <a:spcPts val="0"/>
              </a:spcAft>
              <a:buNone/>
            </a:pPr>
            <a:r>
              <a:rPr lang="ru-RU" sz="2700">
                <a:solidFill>
                  <a:schemeClr val="lt1"/>
                </a:solidFill>
              </a:rPr>
              <a:t>- веб-ресурстарга кирүүнүн тарыхы;</a:t>
            </a:r>
            <a:endParaRPr sz="2700">
              <a:solidFill>
                <a:schemeClr val="lt1"/>
              </a:solidFill>
            </a:endParaRPr>
          </a:p>
          <a:p>
            <a:pPr indent="0" lvl="0" marL="0" rtl="0" algn="l">
              <a:spcBef>
                <a:spcPts val="0"/>
              </a:spcBef>
              <a:spcAft>
                <a:spcPts val="0"/>
              </a:spcAft>
              <a:buNone/>
            </a:pPr>
            <a:r>
              <a:rPr lang="ru-RU" sz="2700">
                <a:solidFill>
                  <a:schemeClr val="lt1"/>
                </a:solidFill>
              </a:rPr>
              <a:t>- төлөө жөндөмдүүлүгү же мүлктүн болушу (</a:t>
            </a:r>
            <a:r>
              <a:rPr lang="ru-RU" sz="2700">
                <a:solidFill>
                  <a:schemeClr val="lt1"/>
                </a:solidFill>
              </a:rPr>
              <a:t>банктардагы күрөө</a:t>
            </a:r>
            <a:r>
              <a:rPr lang="ru-RU" sz="2700">
                <a:solidFill>
                  <a:schemeClr val="lt1"/>
                </a:solidFill>
              </a:rPr>
              <a:t> же жогорку окуу жайулар);</a:t>
            </a:r>
            <a:endParaRPr sz="2700">
              <a:solidFill>
                <a:schemeClr val="lt1"/>
              </a:solidFill>
            </a:endParaRPr>
          </a:p>
          <a:p>
            <a:pPr indent="0" lvl="0" marL="0" rtl="0" algn="l">
              <a:spcBef>
                <a:spcPts val="0"/>
              </a:spcBef>
              <a:spcAft>
                <a:spcPts val="0"/>
              </a:spcAft>
              <a:buNone/>
            </a:pPr>
            <a:r>
              <a:rPr lang="ru-RU" sz="2700">
                <a:solidFill>
                  <a:schemeClr val="lt1"/>
                </a:solidFill>
              </a:rPr>
              <a:t>- сапарларынын тарыхы</a:t>
            </a:r>
            <a:endParaRPr sz="27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13503fc2fdc_0_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ru-RU"/>
              <a:t>‹#›</a:t>
            </a:fld>
            <a:endParaRPr/>
          </a:p>
        </p:txBody>
      </p:sp>
      <p:pic>
        <p:nvPicPr>
          <p:cNvPr id="200" name="Google Shape;200;g13503fc2fdc_0_26"/>
          <p:cNvPicPr preferRelativeResize="0"/>
          <p:nvPr/>
        </p:nvPicPr>
        <p:blipFill rotWithShape="1">
          <a:blip r:embed="rId3">
            <a:alphaModFix/>
          </a:blip>
          <a:srcRect b="10781" l="0" r="0" t="7042"/>
          <a:stretch/>
        </p:blipFill>
        <p:spPr>
          <a:xfrm>
            <a:off x="1009919" y="1008700"/>
            <a:ext cx="3298730" cy="5754301"/>
          </a:xfrm>
          <a:prstGeom prst="rect">
            <a:avLst/>
          </a:prstGeom>
          <a:noFill/>
          <a:ln>
            <a:noFill/>
          </a:ln>
        </p:spPr>
      </p:pic>
      <p:pic>
        <p:nvPicPr>
          <p:cNvPr id="201" name="Google Shape;201;g13503fc2fdc_0_26"/>
          <p:cNvPicPr preferRelativeResize="0"/>
          <p:nvPr/>
        </p:nvPicPr>
        <p:blipFill rotWithShape="1">
          <a:blip r:embed="rId4">
            <a:alphaModFix/>
          </a:blip>
          <a:srcRect b="2227" l="0" r="0" t="15243"/>
          <a:stretch/>
        </p:blipFill>
        <p:spPr>
          <a:xfrm>
            <a:off x="6658375" y="1055800"/>
            <a:ext cx="3166449" cy="5660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2018-05-21T12:06:43Z</dcterms:created>
  <dc:creator>Tolomushov Imanmady</dc:creator>
</cp:coreProperties>
</file>